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3"/>
    <p:sldId id="281" r:id="rId4"/>
    <p:sldId id="289" r:id="rId5"/>
    <p:sldId id="259" r:id="rId6"/>
    <p:sldId id="283" r:id="rId7"/>
    <p:sldId id="280" r:id="rId8"/>
    <p:sldId id="319" r:id="rId9"/>
    <p:sldId id="260" r:id="rId10"/>
    <p:sldId id="321" r:id="rId11"/>
    <p:sldId id="322" r:id="rId12"/>
    <p:sldId id="323" r:id="rId13"/>
    <p:sldId id="286" r:id="rId14"/>
    <p:sldId id="320" r:id="rId15"/>
    <p:sldId id="293" r:id="rId16"/>
    <p:sldId id="284" r:id="rId17"/>
    <p:sldId id="292" r:id="rId18"/>
    <p:sldId id="294" r:id="rId19"/>
    <p:sldId id="297" r:id="rId20"/>
    <p:sldId id="298" r:id="rId21"/>
    <p:sldId id="307" r:id="rId22"/>
    <p:sldId id="299" r:id="rId23"/>
    <p:sldId id="295" r:id="rId24"/>
    <p:sldId id="308" r:id="rId25"/>
    <p:sldId id="302" r:id="rId26"/>
    <p:sldId id="301" r:id="rId27"/>
    <p:sldId id="303" r:id="rId28"/>
    <p:sldId id="296" r:id="rId29"/>
    <p:sldId id="305" r:id="rId30"/>
    <p:sldId id="304" r:id="rId31"/>
    <p:sldId id="309" r:id="rId32"/>
    <p:sldId id="276"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徐晓波" initials="xux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0AD47"/>
    <a:srgbClr val="2C4E8C"/>
    <a:srgbClr val="F0EF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97" autoAdjust="0"/>
    <p:restoredTop sz="95991" autoAdjust="0"/>
  </p:normalViewPr>
  <p:slideViewPr>
    <p:cSldViewPr snapToGrid="0">
      <p:cViewPr>
        <p:scale>
          <a:sx n="66" d="100"/>
          <a:sy n="66" d="100"/>
        </p:scale>
        <p:origin x="-2214" y="-948"/>
      </p:cViewPr>
      <p:guideLst>
        <p:guide orient="horz" pos="2156"/>
        <p:guide pos="2849"/>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Lbls>
            <c:delete val="1"/>
          </c:dLbls>
          <c:cat>
            <c:strRef>
              <c:f>Sheet1!$A$2:$A$4</c:f>
              <c:strCache>
                <c:ptCount val="3"/>
                <c:pt idx="0">
                  <c:v>类别 1</c:v>
                </c:pt>
                <c:pt idx="1">
                  <c:v>类别 2</c:v>
                </c:pt>
                <c:pt idx="2">
                  <c:v>类别 3</c:v>
                </c:pt>
              </c:strCache>
            </c:strRef>
          </c:cat>
          <c:val>
            <c:numRef>
              <c:f>Sheet1!$B$2:$B$4</c:f>
              <c:numCache>
                <c:formatCode>General</c:formatCode>
                <c:ptCount val="3"/>
                <c:pt idx="0">
                  <c:v>4.3</c:v>
                </c:pt>
                <c:pt idx="1">
                  <c:v>2.5</c:v>
                </c:pt>
                <c:pt idx="2">
                  <c:v>3.5</c:v>
                </c:pt>
              </c:numCache>
            </c:numRef>
          </c:val>
        </c:ser>
        <c:ser>
          <c:idx val="1"/>
          <c:order val="1"/>
          <c:tx>
            <c:strRef>
              <c:f>Sheet1!$C$1</c:f>
              <c:strCache>
                <c:ptCount val="1"/>
                <c:pt idx="0">
                  <c:v>系列 2</c:v>
                </c:pt>
              </c:strCache>
            </c:strRef>
          </c:tx>
          <c:spPr>
            <a:solidFill>
              <a:schemeClr val="accent6"/>
            </a:solidFill>
            <a:ln>
              <a:noFill/>
            </a:ln>
            <a:effectLst/>
          </c:spPr>
          <c:invertIfNegative val="0"/>
          <c:dLbls>
            <c:delete val="1"/>
          </c:dLbls>
          <c:cat>
            <c:strRef>
              <c:f>Sheet1!$A$2:$A$4</c:f>
              <c:strCache>
                <c:ptCount val="3"/>
                <c:pt idx="0">
                  <c:v>类别 1</c:v>
                </c:pt>
                <c:pt idx="1">
                  <c:v>类别 2</c:v>
                </c:pt>
                <c:pt idx="2">
                  <c:v>类别 3</c:v>
                </c:pt>
              </c:strCache>
            </c:strRef>
          </c:cat>
          <c:val>
            <c:numRef>
              <c:f>Sheet1!$C$2:$C$4</c:f>
              <c:numCache>
                <c:formatCode>General</c:formatCode>
                <c:ptCount val="3"/>
                <c:pt idx="0">
                  <c:v>2.4</c:v>
                </c:pt>
                <c:pt idx="1">
                  <c:v>4.4</c:v>
                </c:pt>
                <c:pt idx="2">
                  <c:v>1.8</c:v>
                </c:pt>
              </c:numCache>
            </c:numRef>
          </c:val>
        </c:ser>
        <c:ser>
          <c:idx val="2"/>
          <c:order val="2"/>
          <c:tx>
            <c:strRef>
              <c:f>Sheet1!$D$1</c:f>
              <c:strCache>
                <c:ptCount val="1"/>
                <c:pt idx="0">
                  <c:v>系列 3</c:v>
                </c:pt>
              </c:strCache>
            </c:strRef>
          </c:tx>
          <c:spPr>
            <a:solidFill>
              <a:schemeClr val="accent3"/>
            </a:solidFill>
            <a:ln>
              <a:noFill/>
            </a:ln>
            <a:effectLst/>
          </c:spPr>
          <c:invertIfNegative val="0"/>
          <c:dLbls>
            <c:delete val="1"/>
          </c:dLbls>
          <c:cat>
            <c:strRef>
              <c:f>Sheet1!$A$2:$A$4</c:f>
              <c:strCache>
                <c:ptCount val="3"/>
                <c:pt idx="0">
                  <c:v>类别 1</c:v>
                </c:pt>
                <c:pt idx="1">
                  <c:v>类别 2</c:v>
                </c:pt>
                <c:pt idx="2">
                  <c:v>类别 3</c:v>
                </c:pt>
              </c:strCache>
            </c:strRef>
          </c:cat>
          <c:val>
            <c:numRef>
              <c:f>Sheet1!$D$2:$D$4</c:f>
              <c:numCache>
                <c:formatCode>General</c:formatCode>
                <c:ptCount val="3"/>
                <c:pt idx="0">
                  <c:v>2</c:v>
                </c:pt>
                <c:pt idx="1">
                  <c:v>2</c:v>
                </c:pt>
                <c:pt idx="2">
                  <c:v>3</c:v>
                </c:pt>
              </c:numCache>
            </c:numRef>
          </c:val>
        </c:ser>
        <c:dLbls>
          <c:showLegendKey val="0"/>
          <c:showVal val="0"/>
          <c:showCatName val="0"/>
          <c:showSerName val="0"/>
          <c:showPercent val="0"/>
          <c:showBubbleSize val="0"/>
        </c:dLbls>
        <c:gapWidth val="147"/>
        <c:overlap val="-27"/>
        <c:axId val="93972352"/>
        <c:axId val="93973888"/>
      </c:barChart>
      <c:catAx>
        <c:axId val="93972352"/>
        <c:scaling>
          <c:orientation val="minMax"/>
        </c:scaling>
        <c:delete val="1"/>
        <c:axPos val="b"/>
        <c:numFmt formatCode="General" sourceLinked="1"/>
        <c:majorTickMark val="none"/>
        <c:minorTickMark val="none"/>
        <c:tickLblPos val="none"/>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3973888"/>
        <c:crosses val="autoZero"/>
        <c:auto val="1"/>
        <c:lblAlgn val="ctr"/>
        <c:lblOffset val="100"/>
        <c:noMultiLvlLbl val="0"/>
      </c:catAx>
      <c:valAx>
        <c:axId val="93973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3972352"/>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1</c:v>
                </c:pt>
                <c:pt idx="1">
                  <c:v>2.5</c:v>
                </c:pt>
                <c:pt idx="2">
                  <c:v>3.5</c:v>
                </c:pt>
                <c:pt idx="3">
                  <c:v>4.5</c:v>
                </c:pt>
              </c:numCache>
            </c:numRef>
          </c:val>
          <c:smooth val="0"/>
        </c:ser>
        <c:ser>
          <c:idx val="1"/>
          <c:order val="1"/>
          <c:tx>
            <c:strRef>
              <c:f>Sheet1!$C$1</c:f>
              <c:strCache>
                <c:ptCount val="1"/>
                <c:pt idx="0">
                  <c:v>系列 2</c:v>
                </c:pt>
              </c:strCache>
            </c:strRef>
          </c:tx>
          <c:spPr>
            <a:ln w="28575" cap="rnd">
              <a:solidFill>
                <a:srgbClr val="70AD47"/>
              </a:solidFill>
              <a:round/>
            </a:ln>
            <a:effectLst/>
          </c:spPr>
          <c:marker>
            <c:symbol val="none"/>
          </c:marker>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1.4</c:v>
                </c:pt>
                <c:pt idx="1">
                  <c:v>3</c:v>
                </c:pt>
                <c:pt idx="2">
                  <c:v>5</c:v>
                </c:pt>
                <c:pt idx="3">
                  <c:v>7</c:v>
                </c:pt>
              </c:numCache>
            </c:numRef>
          </c:val>
          <c:smooth val="0"/>
        </c:ser>
        <c:dLbls>
          <c:showLegendKey val="0"/>
          <c:showVal val="0"/>
          <c:showCatName val="0"/>
          <c:showSerName val="0"/>
          <c:showPercent val="0"/>
          <c:showBubbleSize val="0"/>
        </c:dLbls>
        <c:marker val="0"/>
        <c:smooth val="0"/>
        <c:axId val="118481280"/>
        <c:axId val="118482816"/>
      </c:lineChart>
      <c:catAx>
        <c:axId val="118481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18482816"/>
        <c:crosses val="autoZero"/>
        <c:auto val="1"/>
        <c:lblAlgn val="ctr"/>
        <c:lblOffset val="100"/>
        <c:noMultiLvlLbl val="0"/>
      </c:catAx>
      <c:valAx>
        <c:axId val="118482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1848128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25275-CA03-46FE-B80C-445395B2C8C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2E3C26-C9FA-4C5A-B7DA-41A22523D72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2" name="矩形 21"/>
          <p:cNvSpPr/>
          <p:nvPr userDrawn="1"/>
        </p:nvSpPr>
        <p:spPr>
          <a:xfrm>
            <a:off x="1" y="409574"/>
            <a:ext cx="93600" cy="5500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占位符 28"/>
          <p:cNvSpPr>
            <a:spLocks noGrp="1"/>
          </p:cNvSpPr>
          <p:nvPr>
            <p:ph type="body" sz="quarter" idx="10" hasCustomPrompt="1"/>
          </p:nvPr>
        </p:nvSpPr>
        <p:spPr>
          <a:xfrm>
            <a:off x="162000" y="392979"/>
            <a:ext cx="4918000" cy="416571"/>
          </a:xfrm>
        </p:spPr>
        <p:txBody>
          <a:bodyPr>
            <a:normAutofit/>
          </a:bodyPr>
          <a:lstStyle>
            <a:lvl1pPr marL="0" indent="0" algn="l" defTabSz="914400" rtl="0" eaLnBrk="1" latinLnBrk="0" hangingPunct="1">
              <a:buNone/>
              <a:defRPr lang="zh-CN" altLang="en-US" sz="2400" kern="1200" dirty="0" smtClean="0">
                <a:solidFill>
                  <a:schemeClr val="accent1"/>
                </a:solidFill>
                <a:latin typeface="+mj-ea"/>
                <a:ea typeface="+mj-ea"/>
                <a:cs typeface="+mn-cs"/>
              </a:defRPr>
            </a:lvl1pPr>
          </a:lstStyle>
          <a:p>
            <a:pPr lvl="0"/>
            <a:r>
              <a:rPr lang="zh-CN" altLang="en-US" dirty="0" smtClean="0"/>
              <a:t>单击此处编辑</a:t>
            </a:r>
            <a:endParaRPr lang="zh-CN" altLang="en-US" dirty="0" smtClean="0"/>
          </a:p>
        </p:txBody>
      </p:sp>
      <p:sp>
        <p:nvSpPr>
          <p:cNvPr id="30" name="文本占位符 28"/>
          <p:cNvSpPr>
            <a:spLocks noGrp="1"/>
          </p:cNvSpPr>
          <p:nvPr>
            <p:ph type="body" sz="quarter" idx="11" hasCustomPrompt="1"/>
          </p:nvPr>
        </p:nvSpPr>
        <p:spPr>
          <a:xfrm>
            <a:off x="162000" y="712619"/>
            <a:ext cx="4918000" cy="323301"/>
          </a:xfrm>
        </p:spPr>
        <p:txBody>
          <a:bodyPr>
            <a:normAutofit/>
          </a:bodyPr>
          <a:lstStyle>
            <a:lvl1pPr marL="0" indent="0" algn="l" defTabSz="914400" rtl="0" eaLnBrk="1" latinLnBrk="0" hangingPunct="1">
              <a:buNone/>
              <a:defRPr lang="zh-CN" altLang="en-US" sz="1600" kern="1200" dirty="0" smtClean="0">
                <a:solidFill>
                  <a:schemeClr val="tx1">
                    <a:lumMod val="85000"/>
                    <a:lumOff val="15000"/>
                  </a:schemeClr>
                </a:solidFill>
                <a:latin typeface="+mn-ea"/>
                <a:ea typeface="+mn-ea"/>
                <a:cs typeface="+mn-cs"/>
              </a:defRPr>
            </a:lvl1pPr>
          </a:lstStyle>
          <a:p>
            <a:pPr lvl="0"/>
            <a:r>
              <a:rPr lang="zh-CN" altLang="en-US" dirty="0" smtClean="0"/>
              <a:t>单击此处编辑</a:t>
            </a:r>
            <a:endParaRPr lang="zh-CN" altLang="en-US" dirty="0" smtClean="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E671EF95-8B4C-423F-989A-1CD8376BA3AF}"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91222C5-DF54-4BD7-B776-8C19CDAF53B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71EF95-8B4C-423F-989A-1CD8376BA3AF}"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1222C5-DF54-4BD7-B776-8C19CDAF53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7.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chart" Target="../charts/char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70940" y="285750"/>
            <a:ext cx="8600850" cy="6286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
        <p:nvSpPr>
          <p:cNvPr id="4" name="矩形 3"/>
          <p:cNvSpPr/>
          <p:nvPr/>
        </p:nvSpPr>
        <p:spPr>
          <a:xfrm>
            <a:off x="710353" y="2566359"/>
            <a:ext cx="6939280" cy="607695"/>
          </a:xfrm>
          <a:prstGeom prst="rect">
            <a:avLst/>
          </a:prstGeom>
        </p:spPr>
        <p:txBody>
          <a:bodyPr wrap="none">
            <a:spAutoFit/>
          </a:bodyPr>
          <a:lstStyle/>
          <a:p>
            <a:pPr>
              <a:lnSpc>
                <a:spcPct val="120000"/>
              </a:lnSpc>
            </a:pPr>
            <a:r>
              <a:rPr lang="zh-CN" altLang="en-US" sz="2800" dirty="0">
                <a:solidFill>
                  <a:schemeClr val="bg1"/>
                </a:solidFill>
                <a:latin typeface="+mj-ea"/>
                <a:ea typeface="+mj-ea"/>
              </a:rPr>
              <a:t>柔性作业车间调度问题的混合人工蜂群算法</a:t>
            </a:r>
            <a:endParaRPr lang="zh-CN" altLang="en-US" sz="2800" dirty="0">
              <a:solidFill>
                <a:schemeClr val="bg1"/>
              </a:solidFill>
              <a:latin typeface="+mj-ea"/>
              <a:ea typeface="+mj-ea"/>
            </a:endParaRPr>
          </a:p>
        </p:txBody>
      </p:sp>
      <p:sp>
        <p:nvSpPr>
          <p:cNvPr id="7" name="文本框 6"/>
          <p:cNvSpPr txBox="1"/>
          <p:nvPr/>
        </p:nvSpPr>
        <p:spPr>
          <a:xfrm>
            <a:off x="710353" y="3316399"/>
            <a:ext cx="2835669" cy="323165"/>
          </a:xfrm>
          <a:prstGeom prst="rect">
            <a:avLst/>
          </a:prstGeom>
          <a:noFill/>
        </p:spPr>
        <p:txBody>
          <a:bodyPr wrap="square" rtlCol="0">
            <a:spAutoFit/>
          </a:bodyPr>
          <a:lstStyle/>
          <a:p>
            <a:r>
              <a:rPr lang="zh-CN" altLang="en-US" sz="1500" dirty="0" smtClean="0">
                <a:solidFill>
                  <a:schemeClr val="accent1">
                    <a:lumMod val="20000"/>
                    <a:lumOff val="80000"/>
                  </a:schemeClr>
                </a:solidFill>
                <a:latin typeface="+mn-ea"/>
              </a:rPr>
              <a:t>在此输入论文副标题</a:t>
            </a:r>
            <a:endParaRPr lang="en-US" altLang="zh-CN" sz="1500" dirty="0">
              <a:solidFill>
                <a:schemeClr val="accent1">
                  <a:lumMod val="20000"/>
                  <a:lumOff val="80000"/>
                </a:schemeClr>
              </a:solidFill>
              <a:latin typeface="+mn-ea"/>
            </a:endParaRPr>
          </a:p>
        </p:txBody>
      </p:sp>
      <p:cxnSp>
        <p:nvCxnSpPr>
          <p:cNvPr id="9" name="直接连接符 8"/>
          <p:cNvCxnSpPr/>
          <p:nvPr/>
        </p:nvCxnSpPr>
        <p:spPr>
          <a:xfrm>
            <a:off x="800100" y="3764544"/>
            <a:ext cx="2476500" cy="0"/>
          </a:xfrm>
          <a:prstGeom prst="line">
            <a:avLst/>
          </a:prstGeom>
          <a:ln w="6350">
            <a:solidFill>
              <a:schemeClr val="bg1">
                <a:lumMod val="75000"/>
                <a:alpha val="72000"/>
              </a:scheme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710353" y="3889525"/>
            <a:ext cx="2128097" cy="533400"/>
          </a:xfrm>
          <a:prstGeom prst="rect">
            <a:avLst/>
          </a:prstGeom>
          <a:noFill/>
        </p:spPr>
        <p:txBody>
          <a:bodyPr wrap="square" rtlCol="0">
            <a:spAutoFit/>
          </a:bodyPr>
          <a:lstStyle/>
          <a:p>
            <a:pPr>
              <a:lnSpc>
                <a:spcPct val="120000"/>
              </a:lnSpc>
            </a:pPr>
            <a:r>
              <a:rPr lang="zh-CN" altLang="en-US" sz="1200" dirty="0">
                <a:solidFill>
                  <a:schemeClr val="accent1">
                    <a:lumMod val="20000"/>
                    <a:lumOff val="80000"/>
                  </a:schemeClr>
                </a:solidFill>
                <a:latin typeface="+mn-ea"/>
              </a:rPr>
              <a:t>汇报</a:t>
            </a:r>
            <a:r>
              <a:rPr lang="zh-CN" altLang="en-US" sz="1200" dirty="0" smtClean="0">
                <a:solidFill>
                  <a:schemeClr val="accent1">
                    <a:lumMod val="20000"/>
                    <a:lumOff val="80000"/>
                  </a:schemeClr>
                </a:solidFill>
                <a:latin typeface="+mn-ea"/>
              </a:rPr>
              <a:t>人：桑丽平</a:t>
            </a:r>
            <a:endParaRPr lang="zh-CN" altLang="en-US" sz="1200" dirty="0" smtClean="0">
              <a:solidFill>
                <a:schemeClr val="accent1">
                  <a:lumMod val="20000"/>
                  <a:lumOff val="80000"/>
                </a:schemeClr>
              </a:solidFill>
              <a:latin typeface="+mn-ea"/>
            </a:endParaRPr>
          </a:p>
          <a:p>
            <a:pPr>
              <a:lnSpc>
                <a:spcPct val="120000"/>
              </a:lnSpc>
            </a:pPr>
            <a:r>
              <a:rPr lang="zh-CN" altLang="en-US" sz="1200" dirty="0" smtClean="0">
                <a:solidFill>
                  <a:schemeClr val="accent1">
                    <a:lumMod val="20000"/>
                    <a:lumOff val="80000"/>
                  </a:schemeClr>
                </a:solidFill>
                <a:latin typeface="+mn-ea"/>
              </a:rPr>
              <a:t>日期：</a:t>
            </a:r>
            <a:r>
              <a:rPr lang="en-US" altLang="zh-CN" sz="1200" dirty="0" smtClean="0">
                <a:solidFill>
                  <a:schemeClr val="accent1">
                    <a:lumMod val="20000"/>
                    <a:lumOff val="80000"/>
                  </a:schemeClr>
                </a:solidFill>
                <a:latin typeface="+mn-ea"/>
              </a:rPr>
              <a:t>2020-10-09</a:t>
            </a:r>
            <a:endParaRPr lang="en-US" altLang="zh-CN" sz="1200" dirty="0">
              <a:solidFill>
                <a:schemeClr val="accent1">
                  <a:lumMod val="20000"/>
                  <a:lumOff val="80000"/>
                </a:schemeClr>
              </a:solidFill>
              <a:latin typeface="+mn-e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561975" y="1151255"/>
            <a:ext cx="2301240" cy="39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p>
            <a:r>
              <a:rPr lang="zh-CN" altLang="en-US" sz="2000"/>
              <a:t>混合人工蜂群算法</a:t>
            </a:r>
            <a:endParaRPr lang="zh-CN" altLang="en-US" sz="2000"/>
          </a:p>
        </p:txBody>
      </p:sp>
      <p:sp>
        <p:nvSpPr>
          <p:cNvPr id="7" name="文本框 6"/>
          <p:cNvSpPr txBox="1"/>
          <p:nvPr/>
        </p:nvSpPr>
        <p:spPr>
          <a:xfrm>
            <a:off x="561975" y="1807210"/>
            <a:ext cx="2068830" cy="368300"/>
          </a:xfrm>
          <a:prstGeom prst="rect">
            <a:avLst/>
          </a:prstGeom>
          <a:noFill/>
        </p:spPr>
        <p:txBody>
          <a:bodyPr wrap="square" rtlCol="0">
            <a:spAutoFit/>
          </a:bodyPr>
          <a:p>
            <a:r>
              <a:rPr lang="zh-CN" altLang="en-US"/>
              <a:t>多目标优化问题：</a:t>
            </a:r>
            <a:endParaRPr lang="zh-CN" altLang="en-US"/>
          </a:p>
        </p:txBody>
      </p:sp>
      <p:sp>
        <p:nvSpPr>
          <p:cNvPr id="13" name="文本框 12"/>
          <p:cNvSpPr txBox="1"/>
          <p:nvPr/>
        </p:nvSpPr>
        <p:spPr>
          <a:xfrm>
            <a:off x="1049655" y="2175510"/>
            <a:ext cx="6683375" cy="1568450"/>
          </a:xfrm>
          <a:prstGeom prst="rect">
            <a:avLst/>
          </a:prstGeom>
          <a:noFill/>
        </p:spPr>
        <p:txBody>
          <a:bodyPr wrap="square" rtlCol="0">
            <a:spAutoFit/>
          </a:bodyPr>
          <a:p>
            <a:r>
              <a:rPr lang="zh-CN" sz="1600">
                <a:solidFill>
                  <a:schemeClr val="tx1"/>
                </a:solidFill>
                <a:uFillTx/>
              </a:rPr>
              <a:t>帕累托档案集：</a:t>
            </a:r>
            <a:r>
              <a:rPr sz="1600">
                <a:solidFill>
                  <a:schemeClr val="tx1"/>
                </a:solidFill>
                <a:uFillTx/>
              </a:rPr>
              <a:t>通过添加一些非主导解决方案和删除一些主导解决方案来迭代更新归档集</a:t>
            </a:r>
            <a:endParaRPr sz="1600">
              <a:solidFill>
                <a:schemeClr val="tx1"/>
              </a:solidFill>
              <a:uFillTx/>
            </a:endParaRPr>
          </a:p>
          <a:p>
            <a:r>
              <a:rPr lang="zh-CN" sz="1600">
                <a:solidFill>
                  <a:schemeClr val="tx1"/>
                </a:solidFill>
                <a:uFillTx/>
              </a:rPr>
              <a:t>帕累托档案集的存储</a:t>
            </a:r>
            <a:r>
              <a:rPr lang="en-US" altLang="zh-CN" sz="1600">
                <a:solidFill>
                  <a:schemeClr val="tx1"/>
                </a:solidFill>
                <a:uFillTx/>
              </a:rPr>
              <a:t>:</a:t>
            </a:r>
            <a:r>
              <a:rPr lang="zh-CN" altLang="en-US" sz="1600">
                <a:solidFill>
                  <a:schemeClr val="tx1"/>
                </a:solidFill>
                <a:uFillTx/>
              </a:rPr>
              <a:t>为了减少计算的时间复杂度，帕累托档案集的成员首先按第一个目标函数值升序排列</a:t>
            </a:r>
            <a:endParaRPr lang="zh-CN" altLang="en-US" sz="1600">
              <a:solidFill>
                <a:schemeClr val="tx1"/>
              </a:solidFill>
              <a:uFillTx/>
            </a:endParaRPr>
          </a:p>
          <a:p>
            <a:r>
              <a:rPr lang="zh-CN" altLang="en-US" sz="1600">
                <a:solidFill>
                  <a:schemeClr val="tx1"/>
                </a:solidFill>
                <a:uFillTx/>
              </a:rPr>
              <a:t>非主导排序算法：因为这是一个多目标优化问题，所以不能用一个目标函数来确定解的好坏，所以我们也引进了一种非支配排序算法。</a:t>
            </a:r>
            <a:endParaRPr lang="zh-CN" altLang="en-US" sz="1600">
              <a:solidFill>
                <a:schemeClr val="tx1"/>
              </a:solidFill>
              <a:uFillTx/>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561975" y="1151255"/>
            <a:ext cx="2301240" cy="39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p>
            <a:r>
              <a:rPr lang="zh-CN" altLang="en-US" sz="2000"/>
              <a:t>混合人工蜂群算法</a:t>
            </a:r>
            <a:endParaRPr lang="zh-CN" altLang="en-US" sz="2000"/>
          </a:p>
        </p:txBody>
      </p:sp>
      <p:sp>
        <p:nvSpPr>
          <p:cNvPr id="7" name="文本框 6"/>
          <p:cNvSpPr txBox="1"/>
          <p:nvPr/>
        </p:nvSpPr>
        <p:spPr>
          <a:xfrm>
            <a:off x="561975" y="1807210"/>
            <a:ext cx="2068830" cy="368300"/>
          </a:xfrm>
          <a:prstGeom prst="rect">
            <a:avLst/>
          </a:prstGeom>
          <a:noFill/>
        </p:spPr>
        <p:txBody>
          <a:bodyPr wrap="square" rtlCol="0">
            <a:spAutoFit/>
          </a:bodyPr>
          <a:p>
            <a:r>
              <a:rPr lang="zh-CN" altLang="en-US"/>
              <a:t>算法框架：</a:t>
            </a:r>
            <a:endParaRPr lang="zh-CN" altLang="en-US"/>
          </a:p>
        </p:txBody>
      </p:sp>
      <p:sp>
        <p:nvSpPr>
          <p:cNvPr id="5" name="文本框 4"/>
          <p:cNvSpPr txBox="1"/>
          <p:nvPr/>
        </p:nvSpPr>
        <p:spPr>
          <a:xfrm>
            <a:off x="657225" y="2175510"/>
            <a:ext cx="38671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6" name="文本框 5"/>
          <p:cNvSpPr txBox="1"/>
          <p:nvPr/>
        </p:nvSpPr>
        <p:spPr>
          <a:xfrm>
            <a:off x="1162685" y="2175510"/>
            <a:ext cx="4164965" cy="768350"/>
          </a:xfrm>
          <a:prstGeom prst="rect">
            <a:avLst/>
          </a:prstGeom>
          <a:noFill/>
        </p:spPr>
        <p:txBody>
          <a:bodyPr wrap="square" rtlCol="0">
            <a:spAutoFit/>
          </a:bodyPr>
          <a:p>
            <a:r>
              <a:rPr lang="zh-CN" altLang="en-US" sz="1600"/>
              <a:t>初始化阶段</a:t>
            </a:r>
            <a:endParaRPr lang="zh-CN" altLang="en-US" sz="1600"/>
          </a:p>
          <a:p>
            <a:r>
              <a:rPr lang="zh-CN" altLang="en-US" sz="1400"/>
              <a:t>设置系统参数</a:t>
            </a:r>
            <a:endParaRPr lang="zh-CN" altLang="en-US" sz="1400"/>
          </a:p>
          <a:p>
            <a:r>
              <a:rPr lang="zh-CN" altLang="en-US" sz="1400"/>
              <a:t>产生初始化种群</a:t>
            </a:r>
            <a:endParaRPr lang="zh-CN" altLang="en-US" sz="1400"/>
          </a:p>
        </p:txBody>
      </p:sp>
      <p:sp>
        <p:nvSpPr>
          <p:cNvPr id="10" name="文本框 9"/>
          <p:cNvSpPr txBox="1"/>
          <p:nvPr/>
        </p:nvSpPr>
        <p:spPr>
          <a:xfrm>
            <a:off x="657225" y="3043555"/>
            <a:ext cx="38671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1" name="文本框 10"/>
          <p:cNvSpPr txBox="1"/>
          <p:nvPr/>
        </p:nvSpPr>
        <p:spPr>
          <a:xfrm>
            <a:off x="1209040" y="3048000"/>
            <a:ext cx="7287260" cy="337185"/>
          </a:xfrm>
          <a:prstGeom prst="rect">
            <a:avLst/>
          </a:prstGeom>
          <a:noFill/>
        </p:spPr>
        <p:txBody>
          <a:bodyPr wrap="square" rtlCol="0">
            <a:spAutoFit/>
          </a:bodyPr>
          <a:p>
            <a:r>
              <a:rPr lang="zh-CN" altLang="en-US" sz="1600">
                <a:solidFill>
                  <a:schemeClr val="tx1"/>
                </a:solidFill>
                <a:uFillTx/>
              </a:rPr>
              <a:t>在种群上应用非主导排序函数，使用排序后的第一层更新外部档案集</a:t>
            </a:r>
            <a:endParaRPr lang="zh-CN" altLang="en-US" sz="1600">
              <a:solidFill>
                <a:schemeClr val="tx1"/>
              </a:solidFill>
              <a:uFillTx/>
            </a:endParaRPr>
          </a:p>
        </p:txBody>
      </p:sp>
      <p:sp>
        <p:nvSpPr>
          <p:cNvPr id="12" name="文本框 11"/>
          <p:cNvSpPr txBox="1"/>
          <p:nvPr/>
        </p:nvSpPr>
        <p:spPr>
          <a:xfrm>
            <a:off x="657225" y="3536950"/>
            <a:ext cx="38671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4" name="文本框 13"/>
          <p:cNvSpPr txBox="1"/>
          <p:nvPr/>
        </p:nvSpPr>
        <p:spPr>
          <a:xfrm>
            <a:off x="1289050" y="3536950"/>
            <a:ext cx="6793230" cy="337185"/>
          </a:xfrm>
          <a:prstGeom prst="rect">
            <a:avLst/>
          </a:prstGeom>
          <a:noFill/>
        </p:spPr>
        <p:txBody>
          <a:bodyPr wrap="square" rtlCol="0">
            <a:spAutoFit/>
          </a:bodyPr>
          <a:p>
            <a:r>
              <a:rPr lang="zh-CN" altLang="en-US" sz="1600"/>
              <a:t>如果已经到了终止条件则停止，否则执行步骤</a:t>
            </a:r>
            <a:r>
              <a:rPr lang="en-US" altLang="zh-CN" sz="1600"/>
              <a:t>4-7</a:t>
            </a:r>
            <a:endParaRPr lang="en-US" altLang="zh-CN" sz="160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graphicFrame>
        <p:nvGraphicFramePr>
          <p:cNvPr id="10" name="图表 9"/>
          <p:cNvGraphicFramePr/>
          <p:nvPr/>
        </p:nvGraphicFramePr>
        <p:xfrm>
          <a:off x="1123200" y="1328400"/>
          <a:ext cx="6897600" cy="4597200"/>
        </p:xfrm>
        <a:graphic>
          <a:graphicData uri="http://schemas.openxmlformats.org/drawingml/2006/chart">
            <c:chart xmlns:c="http://schemas.openxmlformats.org/drawingml/2006/chart" xmlns:r="http://schemas.openxmlformats.org/officeDocument/2006/relationships" r:id="rId1"/>
          </a:graphicData>
        </a:graphic>
      </p:graphicFrame>
      <p:sp>
        <p:nvSpPr>
          <p:cNvPr id="11" name="矩形 10"/>
          <p:cNvSpPr/>
          <p:nvPr/>
        </p:nvSpPr>
        <p:spPr>
          <a:xfrm>
            <a:off x="2863841"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用一张图表说明为什么要做这个</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0"/>
          </p:nvPr>
        </p:nvSpPr>
        <p:spPr/>
        <p:txBody>
          <a:bodyPr/>
          <a:p>
            <a:endParaRPr lang="zh-CN" altLang="en-US"/>
          </a:p>
        </p:txBody>
      </p:sp>
      <p:sp>
        <p:nvSpPr>
          <p:cNvPr id="3" name="文本占位符 2"/>
          <p:cNvSpPr>
            <a:spLocks noGrp="1"/>
          </p:cNvSpPr>
          <p:nvPr>
            <p:ph type="body" sz="quarter" idx="11"/>
          </p:nvPr>
        </p:nvSpPr>
        <p:spPr/>
        <p:txBody>
          <a:bodyPr/>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11" name="矩形 10"/>
          <p:cNvSpPr/>
          <p:nvPr/>
        </p:nvSpPr>
        <p:spPr>
          <a:xfrm>
            <a:off x="2863841"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用一些词语说明为什么要做这个</a:t>
            </a:r>
            <a:endParaRPr lang="zh-CN" altLang="en-US" dirty="0">
              <a:solidFill>
                <a:schemeClr val="tx1">
                  <a:lumMod val="85000"/>
                  <a:lumOff val="15000"/>
                </a:schemeClr>
              </a:solidFill>
            </a:endParaRPr>
          </a:p>
        </p:txBody>
      </p:sp>
      <p:sp>
        <p:nvSpPr>
          <p:cNvPr id="7" name="矩形 6"/>
          <p:cNvSpPr/>
          <p:nvPr/>
        </p:nvSpPr>
        <p:spPr>
          <a:xfrm>
            <a:off x="3001417" y="2869949"/>
            <a:ext cx="2885840" cy="769441"/>
          </a:xfrm>
          <a:prstGeom prst="rect">
            <a:avLst/>
          </a:prstGeom>
        </p:spPr>
        <p:txBody>
          <a:bodyPr wrap="square">
            <a:spAutoFit/>
          </a:bodyPr>
          <a:lstStyle/>
          <a:p>
            <a:pPr algn="ctr"/>
            <a:r>
              <a:rPr lang="zh-CN" altLang="en-US" sz="4400" dirty="0">
                <a:solidFill>
                  <a:schemeClr val="accent1"/>
                </a:solidFill>
                <a:latin typeface="+mj-ea"/>
                <a:ea typeface="+mj-ea"/>
              </a:rPr>
              <a:t>几个词语</a:t>
            </a:r>
            <a:endParaRPr lang="zh-CN" altLang="en-US" sz="4400" dirty="0">
              <a:solidFill>
                <a:schemeClr val="accent1"/>
              </a:solidFill>
              <a:latin typeface="+mj-ea"/>
              <a:ea typeface="+mj-ea"/>
            </a:endParaRPr>
          </a:p>
        </p:txBody>
      </p:sp>
      <p:sp>
        <p:nvSpPr>
          <p:cNvPr id="8" name="矩形 7"/>
          <p:cNvSpPr/>
          <p:nvPr/>
        </p:nvSpPr>
        <p:spPr>
          <a:xfrm>
            <a:off x="2497950" y="3883485"/>
            <a:ext cx="2130609" cy="646331"/>
          </a:xfrm>
          <a:prstGeom prst="rect">
            <a:avLst/>
          </a:prstGeom>
        </p:spPr>
        <p:txBody>
          <a:bodyPr wrap="square">
            <a:spAutoFit/>
          </a:bodyPr>
          <a:lstStyle/>
          <a:p>
            <a:pPr algn="ctr"/>
            <a:r>
              <a:rPr lang="zh-CN" altLang="en-US" sz="3600" dirty="0">
                <a:solidFill>
                  <a:srgbClr val="000000"/>
                </a:solidFill>
                <a:latin typeface="微软雅黑 Light" panose="020B0502040204020203" pitchFamily="34" charset="-122"/>
                <a:ea typeface="微软雅黑 Light" panose="020B0502040204020203" pitchFamily="34" charset="-122"/>
              </a:rPr>
              <a:t>为什么</a:t>
            </a:r>
            <a:endParaRPr lang="zh-CN" altLang="en-US" sz="3600" dirty="0">
              <a:solidFill>
                <a:srgbClr val="000000"/>
              </a:solidFill>
              <a:latin typeface="微软雅黑 Light" panose="020B0502040204020203" pitchFamily="34" charset="-122"/>
              <a:ea typeface="微软雅黑 Light" panose="020B0502040204020203" pitchFamily="34" charset="-122"/>
            </a:endParaRPr>
          </a:p>
        </p:txBody>
      </p:sp>
      <p:sp>
        <p:nvSpPr>
          <p:cNvPr id="9" name="矩形 8"/>
          <p:cNvSpPr/>
          <p:nvPr/>
        </p:nvSpPr>
        <p:spPr>
          <a:xfrm>
            <a:off x="2497949" y="1953594"/>
            <a:ext cx="2130609" cy="646331"/>
          </a:xfrm>
          <a:prstGeom prst="rect">
            <a:avLst/>
          </a:prstGeom>
        </p:spPr>
        <p:txBody>
          <a:bodyPr wrap="square">
            <a:spAutoFit/>
          </a:bodyPr>
          <a:lstStyle/>
          <a:p>
            <a:pPr algn="ctr"/>
            <a:r>
              <a:rPr lang="zh-CN" altLang="en-US" sz="3600" dirty="0">
                <a:solidFill>
                  <a:srgbClr val="FFFFFF">
                    <a:lumMod val="65000"/>
                  </a:srgbClr>
                </a:solidFill>
                <a:latin typeface="微软雅黑 Light" panose="020B0502040204020203" pitchFamily="34" charset="-122"/>
                <a:ea typeface="微软雅黑 Light" panose="020B0502040204020203" pitchFamily="34" charset="-122"/>
              </a:rPr>
              <a:t>有利于</a:t>
            </a:r>
            <a:endParaRPr lang="zh-CN" altLang="en-US" sz="3600" dirty="0">
              <a:solidFill>
                <a:srgbClr val="FFFFFF">
                  <a:lumMod val="65000"/>
                </a:srgbClr>
              </a:solidFill>
              <a:latin typeface="微软雅黑 Light" panose="020B0502040204020203" pitchFamily="34" charset="-122"/>
              <a:ea typeface="微软雅黑 Light" panose="020B0502040204020203" pitchFamily="34" charset="-122"/>
            </a:endParaRPr>
          </a:p>
        </p:txBody>
      </p:sp>
      <p:sp>
        <p:nvSpPr>
          <p:cNvPr id="12" name="矩形 11"/>
          <p:cNvSpPr/>
          <p:nvPr/>
        </p:nvSpPr>
        <p:spPr>
          <a:xfrm>
            <a:off x="5282833" y="2670591"/>
            <a:ext cx="2130609" cy="646331"/>
          </a:xfrm>
          <a:prstGeom prst="rect">
            <a:avLst/>
          </a:prstGeom>
        </p:spPr>
        <p:txBody>
          <a:bodyPr wrap="square">
            <a:spAutoFit/>
          </a:bodyPr>
          <a:lstStyle/>
          <a:p>
            <a:pPr algn="ctr"/>
            <a:r>
              <a:rPr lang="zh-CN" altLang="en-US" sz="3600" dirty="0">
                <a:solidFill>
                  <a:srgbClr val="000000">
                    <a:lumMod val="65000"/>
                    <a:lumOff val="35000"/>
                  </a:srgbClr>
                </a:solidFill>
                <a:latin typeface="微软雅黑 Light" panose="020B0502040204020203" pitchFamily="34" charset="-122"/>
                <a:ea typeface="微软雅黑 Light" panose="020B0502040204020203" pitchFamily="34" charset="-122"/>
              </a:rPr>
              <a:t>对比</a:t>
            </a:r>
            <a:endParaRPr lang="zh-CN" altLang="en-US" sz="3600" dirty="0">
              <a:solidFill>
                <a:srgbClr val="000000">
                  <a:lumMod val="65000"/>
                  <a:lumOff val="35000"/>
                </a:srgbClr>
              </a:solidFill>
              <a:latin typeface="微软雅黑 Light" panose="020B0502040204020203" pitchFamily="34" charset="-122"/>
              <a:ea typeface="微软雅黑 Light" panose="020B0502040204020203" pitchFamily="34" charset="-122"/>
            </a:endParaRPr>
          </a:p>
        </p:txBody>
      </p:sp>
      <p:sp>
        <p:nvSpPr>
          <p:cNvPr id="13" name="矩形 12"/>
          <p:cNvSpPr/>
          <p:nvPr/>
        </p:nvSpPr>
        <p:spPr>
          <a:xfrm>
            <a:off x="4662684" y="3806526"/>
            <a:ext cx="2130609" cy="646331"/>
          </a:xfrm>
          <a:prstGeom prst="rect">
            <a:avLst/>
          </a:prstGeom>
        </p:spPr>
        <p:txBody>
          <a:bodyPr wrap="square">
            <a:spAutoFit/>
          </a:bodyPr>
          <a:lstStyle/>
          <a:p>
            <a:pPr algn="ctr"/>
            <a:r>
              <a:rPr lang="zh-CN" altLang="en-US" sz="3600" dirty="0">
                <a:solidFill>
                  <a:srgbClr val="000000"/>
                </a:solidFill>
                <a:latin typeface="微软雅黑 Light" panose="020B0502040204020203" pitchFamily="34" charset="-122"/>
                <a:ea typeface="微软雅黑 Light" panose="020B0502040204020203" pitchFamily="34" charset="-122"/>
              </a:rPr>
              <a:t>百分比</a:t>
            </a:r>
            <a:endParaRPr lang="zh-CN" altLang="en-US" sz="3600" dirty="0">
              <a:solidFill>
                <a:srgbClr val="000000"/>
              </a:solidFill>
              <a:latin typeface="微软雅黑 Light" panose="020B0502040204020203" pitchFamily="34" charset="-122"/>
              <a:ea typeface="微软雅黑 Light" panose="020B0502040204020203" pitchFamily="34" charset="-122"/>
            </a:endParaRPr>
          </a:p>
        </p:txBody>
      </p:sp>
      <p:sp>
        <p:nvSpPr>
          <p:cNvPr id="14" name="矩形 13"/>
          <p:cNvSpPr/>
          <p:nvPr/>
        </p:nvSpPr>
        <p:spPr>
          <a:xfrm>
            <a:off x="1244939" y="2736892"/>
            <a:ext cx="2130609"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rPr>
              <a:t>分析</a:t>
            </a:r>
            <a:endPar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endParaRPr>
          </a:p>
        </p:txBody>
      </p:sp>
      <p:sp>
        <p:nvSpPr>
          <p:cNvPr id="15" name="矩形 14"/>
          <p:cNvSpPr/>
          <p:nvPr/>
        </p:nvSpPr>
        <p:spPr>
          <a:xfrm>
            <a:off x="4347491" y="2006321"/>
            <a:ext cx="2130609" cy="584775"/>
          </a:xfrm>
          <a:prstGeom prst="rect">
            <a:avLst/>
          </a:prstGeom>
        </p:spPr>
        <p:txBody>
          <a:bodyPr wrap="square">
            <a:spAutoFit/>
          </a:bodyPr>
          <a:lstStyle/>
          <a:p>
            <a:pPr algn="ctr"/>
            <a:r>
              <a:rPr lang="zh-CN" altLang="en-US" sz="3200" dirty="0">
                <a:solidFill>
                  <a:srgbClr val="000000">
                    <a:lumMod val="75000"/>
                    <a:lumOff val="25000"/>
                  </a:srgbClr>
                </a:solidFill>
                <a:latin typeface="微软雅黑 Light" panose="020B0502040204020203" pitchFamily="34" charset="-122"/>
                <a:ea typeface="微软雅黑 Light" panose="020B0502040204020203" pitchFamily="34" charset="-122"/>
              </a:rPr>
              <a:t>网络</a:t>
            </a:r>
            <a:endParaRPr lang="zh-CN" altLang="en-US" sz="3200" dirty="0">
              <a:solidFill>
                <a:srgbClr val="000000">
                  <a:lumMod val="75000"/>
                  <a:lumOff val="25000"/>
                </a:srgbClr>
              </a:solidFill>
              <a:latin typeface="微软雅黑 Light" panose="020B0502040204020203" pitchFamily="34" charset="-122"/>
              <a:ea typeface="微软雅黑 Light" panose="020B0502040204020203" pitchFamily="34" charset="-122"/>
            </a:endParaRPr>
          </a:p>
        </p:txBody>
      </p:sp>
      <p:sp>
        <p:nvSpPr>
          <p:cNvPr id="16" name="矩形 15"/>
          <p:cNvSpPr/>
          <p:nvPr/>
        </p:nvSpPr>
        <p:spPr>
          <a:xfrm>
            <a:off x="5793088" y="3285960"/>
            <a:ext cx="2257347" cy="584775"/>
          </a:xfrm>
          <a:prstGeom prst="rect">
            <a:avLst/>
          </a:prstGeom>
        </p:spPr>
        <p:txBody>
          <a:bodyPr wrap="square">
            <a:spAutoFit/>
          </a:bodyPr>
          <a:lstStyle/>
          <a:p>
            <a:pPr algn="ctr"/>
            <a:r>
              <a:rPr lang="zh-CN" altLang="en-US" sz="3200" dirty="0">
                <a:solidFill>
                  <a:srgbClr val="FFFFFF">
                    <a:lumMod val="75000"/>
                  </a:srgbClr>
                </a:solidFill>
                <a:latin typeface="微软雅黑 Light" panose="020B0502040204020203" pitchFamily="34" charset="-122"/>
                <a:ea typeface="微软雅黑 Light" panose="020B0502040204020203" pitchFamily="34" charset="-122"/>
              </a:rPr>
              <a:t>精确度</a:t>
            </a:r>
            <a:endParaRPr lang="zh-CN" altLang="en-US" sz="3200" dirty="0">
              <a:solidFill>
                <a:srgbClr val="FFFFFF">
                  <a:lumMod val="75000"/>
                </a:srgbClr>
              </a:solidFill>
              <a:latin typeface="微软雅黑 Light" panose="020B0502040204020203" pitchFamily="34" charset="-122"/>
              <a:ea typeface="微软雅黑 Light" panose="020B0502040204020203" pitchFamily="34" charset="-122"/>
            </a:endParaRPr>
          </a:p>
        </p:txBody>
      </p:sp>
      <p:sp>
        <p:nvSpPr>
          <p:cNvPr id="17" name="矩形 16"/>
          <p:cNvSpPr/>
          <p:nvPr/>
        </p:nvSpPr>
        <p:spPr>
          <a:xfrm>
            <a:off x="4154159" y="4549360"/>
            <a:ext cx="2257347"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rPr>
              <a:t>时间复杂度</a:t>
            </a:r>
            <a:endPar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endParaRPr>
          </a:p>
        </p:txBody>
      </p:sp>
      <p:sp>
        <p:nvSpPr>
          <p:cNvPr id="18" name="矩形 17"/>
          <p:cNvSpPr/>
          <p:nvPr/>
        </p:nvSpPr>
        <p:spPr>
          <a:xfrm>
            <a:off x="951907" y="3382136"/>
            <a:ext cx="2130609" cy="584775"/>
          </a:xfrm>
          <a:prstGeom prst="rect">
            <a:avLst/>
          </a:prstGeom>
        </p:spPr>
        <p:txBody>
          <a:bodyPr wrap="square">
            <a:spAutoFit/>
          </a:bodyPr>
          <a:lstStyle/>
          <a:p>
            <a:pPr algn="ctr"/>
            <a:r>
              <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rPr>
              <a:t>国际化</a:t>
            </a:r>
            <a:endParaRPr lang="zh-CN" altLang="en-US" sz="3200" dirty="0">
              <a:solidFill>
                <a:srgbClr val="000000">
                  <a:lumMod val="50000"/>
                  <a:lumOff val="50000"/>
                </a:srgbClr>
              </a:solidFill>
              <a:latin typeface="微软雅黑 Light" panose="020B0502040204020203" pitchFamily="34" charset="-122"/>
              <a:ea typeface="微软雅黑 Light" panose="020B0502040204020203" pitchFamily="34" charset="-122"/>
            </a:endParaRPr>
          </a:p>
        </p:txBody>
      </p:sp>
      <p:sp>
        <p:nvSpPr>
          <p:cNvPr id="19" name="矩形 18"/>
          <p:cNvSpPr/>
          <p:nvPr/>
        </p:nvSpPr>
        <p:spPr>
          <a:xfrm>
            <a:off x="1828562" y="4315550"/>
            <a:ext cx="2130609" cy="646331"/>
          </a:xfrm>
          <a:prstGeom prst="rect">
            <a:avLst/>
          </a:prstGeom>
        </p:spPr>
        <p:txBody>
          <a:bodyPr wrap="square">
            <a:spAutoFit/>
          </a:bodyPr>
          <a:lstStyle/>
          <a:p>
            <a:pPr algn="ctr"/>
            <a:r>
              <a:rPr lang="en-US" altLang="zh-CN" sz="3600" dirty="0">
                <a:solidFill>
                  <a:srgbClr val="FFFFFF">
                    <a:lumMod val="85000"/>
                  </a:srgbClr>
                </a:solidFill>
                <a:latin typeface="微软雅黑 Light" panose="020B0502040204020203" pitchFamily="34" charset="-122"/>
                <a:ea typeface="微软雅黑 Light" panose="020B0502040204020203" pitchFamily="34" charset="-122"/>
              </a:rPr>
              <a:t>……</a:t>
            </a:r>
            <a:endParaRPr lang="zh-CN" altLang="en-US" sz="3600" dirty="0">
              <a:solidFill>
                <a:srgbClr val="FFFFFF">
                  <a:lumMod val="85000"/>
                </a:srgbClr>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1066800" y="1436877"/>
            <a:ext cx="1390650" cy="461665"/>
          </a:xfrm>
          <a:prstGeom prst="rect">
            <a:avLst/>
          </a:prstGeom>
          <a:noFill/>
        </p:spPr>
        <p:txBody>
          <a:bodyPr wrap="square" rtlCol="0">
            <a:spAutoFit/>
          </a:bodyPr>
          <a:lstStyle/>
          <a:p>
            <a:r>
              <a:rPr lang="zh-CN" altLang="en-US" sz="2400" dirty="0" smtClean="0">
                <a:solidFill>
                  <a:schemeClr val="accent1"/>
                </a:solidFill>
                <a:latin typeface="+mj-ea"/>
                <a:ea typeface="+mj-ea"/>
              </a:rPr>
              <a:t>用途：</a:t>
            </a:r>
            <a:endParaRPr lang="zh-CN" altLang="en-US" sz="2400" dirty="0">
              <a:solidFill>
                <a:schemeClr val="accent1"/>
              </a:solidFill>
              <a:latin typeface="+mj-ea"/>
              <a:ea typeface="+mj-ea"/>
            </a:endParaRPr>
          </a:p>
        </p:txBody>
      </p:sp>
      <p:sp>
        <p:nvSpPr>
          <p:cNvPr id="5" name="文本框 4"/>
          <p:cNvSpPr txBox="1"/>
          <p:nvPr/>
        </p:nvSpPr>
        <p:spPr>
          <a:xfrm>
            <a:off x="1504950" y="1898542"/>
            <a:ext cx="6543676" cy="1405513"/>
          </a:xfrm>
          <a:prstGeom prst="rect">
            <a:avLst/>
          </a:prstGeom>
          <a:noFill/>
        </p:spPr>
        <p:txBody>
          <a:bodyPr wrap="square" rtlCol="0">
            <a:spAutoFit/>
          </a:bodyPr>
          <a:lstStyle/>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由于论文中所提到的「某功能」在生活中很有用。</a:t>
            </a:r>
            <a:endParaRPr lang="en-US" altLang="zh-CN" sz="2000" dirty="0">
              <a:latin typeface="+mn-ea"/>
            </a:endParaRPr>
          </a:p>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做了论文中的「某工作」有利于减少计算消耗。</a:t>
            </a:r>
            <a:endParaRPr lang="en-US" altLang="zh-CN" sz="2000" dirty="0" smtClean="0">
              <a:latin typeface="+mn-ea"/>
            </a:endParaRPr>
          </a:p>
          <a:p>
            <a:pPr marL="342900" indent="-342900" algn="just">
              <a:lnSpc>
                <a:spcPct val="120000"/>
              </a:lnSpc>
              <a:spcBef>
                <a:spcPts val="400"/>
              </a:spcBef>
              <a:spcAft>
                <a:spcPts val="400"/>
              </a:spcAft>
              <a:buFont typeface="Arial" panose="020B0604020202020204" pitchFamily="34" charset="0"/>
              <a:buChar char="•"/>
            </a:pPr>
            <a:r>
              <a:rPr lang="en-US" altLang="zh-CN" sz="2000" dirty="0" smtClean="0">
                <a:latin typeface="+mn-ea"/>
              </a:rPr>
              <a:t>…………</a:t>
            </a:r>
            <a:endParaRPr lang="en-US" altLang="zh-CN" sz="2000" dirty="0" smtClean="0">
              <a:latin typeface="+mn-ea"/>
            </a:endParaRPr>
          </a:p>
        </p:txBody>
      </p:sp>
      <p:sp>
        <p:nvSpPr>
          <p:cNvPr id="10" name="矩形 9"/>
          <p:cNvSpPr/>
          <p:nvPr/>
        </p:nvSpPr>
        <p:spPr>
          <a:xfrm>
            <a:off x="2748427" y="6186279"/>
            <a:ext cx="3647152" cy="369332"/>
          </a:xfrm>
          <a:prstGeom prst="rect">
            <a:avLst/>
          </a:prstGeom>
        </p:spPr>
        <p:txBody>
          <a:bodyPr wrap="none">
            <a:spAutoFit/>
          </a:bodyPr>
          <a:lstStyle/>
          <a:p>
            <a:pPr algn="ctr"/>
            <a:r>
              <a:rPr lang="zh-CN" altLang="en-US" dirty="0" smtClean="0">
                <a:solidFill>
                  <a:schemeClr val="tx1">
                    <a:lumMod val="85000"/>
                    <a:lumOff val="15000"/>
                  </a:schemeClr>
                </a:solidFill>
              </a:rPr>
              <a:t>用文字来具体说明为什么要做这个</a:t>
            </a:r>
            <a:endParaRPr lang="zh-CN" altLang="en-US" dirty="0">
              <a:solidFill>
                <a:schemeClr val="tx1">
                  <a:lumMod val="85000"/>
                  <a:lumOff val="15000"/>
                </a:schemeClr>
              </a:solidFill>
            </a:endParaRPr>
          </a:p>
        </p:txBody>
      </p:sp>
      <p:sp>
        <p:nvSpPr>
          <p:cNvPr id="11" name="文本框 10"/>
          <p:cNvSpPr txBox="1"/>
          <p:nvPr/>
        </p:nvSpPr>
        <p:spPr>
          <a:xfrm>
            <a:off x="1066800" y="3660336"/>
            <a:ext cx="1390650" cy="461665"/>
          </a:xfrm>
          <a:prstGeom prst="rect">
            <a:avLst/>
          </a:prstGeom>
          <a:noFill/>
        </p:spPr>
        <p:txBody>
          <a:bodyPr wrap="square" rtlCol="0">
            <a:spAutoFit/>
          </a:bodyPr>
          <a:lstStyle/>
          <a:p>
            <a:r>
              <a:rPr lang="zh-CN" altLang="en-US" sz="2400" dirty="0">
                <a:solidFill>
                  <a:schemeClr val="accent1"/>
                </a:solidFill>
                <a:latin typeface="+mj-ea"/>
                <a:ea typeface="+mj-ea"/>
              </a:rPr>
              <a:t>对比</a:t>
            </a:r>
            <a:r>
              <a:rPr lang="zh-CN" altLang="en-US" sz="2400" dirty="0" smtClean="0">
                <a:solidFill>
                  <a:schemeClr val="accent1"/>
                </a:solidFill>
                <a:latin typeface="+mj-ea"/>
                <a:ea typeface="+mj-ea"/>
              </a:rPr>
              <a:t>：</a:t>
            </a:r>
            <a:endParaRPr lang="zh-CN" altLang="en-US" sz="2400" dirty="0">
              <a:solidFill>
                <a:schemeClr val="accent1"/>
              </a:solidFill>
              <a:latin typeface="+mj-ea"/>
              <a:ea typeface="+mj-ea"/>
            </a:endParaRPr>
          </a:p>
        </p:txBody>
      </p:sp>
      <p:sp>
        <p:nvSpPr>
          <p:cNvPr id="12" name="文本框 11"/>
          <p:cNvSpPr txBox="1"/>
          <p:nvPr/>
        </p:nvSpPr>
        <p:spPr>
          <a:xfrm>
            <a:off x="1504950" y="4122001"/>
            <a:ext cx="6543676" cy="1672253"/>
          </a:xfrm>
          <a:prstGeom prst="rect">
            <a:avLst/>
          </a:prstGeom>
          <a:noFill/>
        </p:spPr>
        <p:txBody>
          <a:bodyPr wrap="square" rtlCol="0">
            <a:spAutoFit/>
          </a:bodyPr>
          <a:lstStyle/>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前人的工作都没有涉及到「某个重要步骤」，效果都不是很理想。</a:t>
            </a:r>
            <a:endParaRPr lang="en-US" altLang="zh-CN" sz="2000" dirty="0" smtClean="0">
              <a:latin typeface="+mn-ea"/>
            </a:endParaRPr>
          </a:p>
          <a:p>
            <a:pPr marL="342900" indent="-342900" algn="just">
              <a:lnSpc>
                <a:spcPct val="120000"/>
              </a:lnSpc>
              <a:spcBef>
                <a:spcPts val="400"/>
              </a:spcBef>
              <a:spcAft>
                <a:spcPts val="400"/>
              </a:spcAft>
              <a:buFont typeface="Arial" panose="020B0604020202020204" pitchFamily="34" charset="0"/>
              <a:buChar char="•"/>
            </a:pPr>
            <a:r>
              <a:rPr lang="zh-CN" altLang="en-US" sz="2000" dirty="0" smtClean="0">
                <a:latin typeface="+mn-ea"/>
              </a:rPr>
              <a:t>用本文提及的方法可以达到更高的精确度，更小的复杂度，并且拥有更强的鲁棒性。</a:t>
            </a:r>
            <a:endParaRPr lang="en-US" altLang="zh-CN" sz="2000" dirty="0" smtClean="0">
              <a:latin typeface="+mn-ea"/>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研究方案</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Approach</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Overview</a:t>
            </a:r>
            <a:endParaRPr lang="en-US" altLang="zh-CN" dirty="0"/>
          </a:p>
        </p:txBody>
      </p:sp>
      <p:sp>
        <p:nvSpPr>
          <p:cNvPr id="3" name="文本占位符 2"/>
          <p:cNvSpPr>
            <a:spLocks noGrp="1"/>
          </p:cNvSpPr>
          <p:nvPr>
            <p:ph type="body" sz="quarter" idx="11"/>
          </p:nvPr>
        </p:nvSpPr>
        <p:spPr/>
        <p:txBody>
          <a:bodyPr/>
          <a:lstStyle/>
          <a:p>
            <a:r>
              <a:rPr lang="zh-CN" altLang="en-US" dirty="0"/>
              <a:t>方案预览</a:t>
            </a:r>
            <a:endParaRPr lang="zh-CN" altLang="en-US" dirty="0"/>
          </a:p>
        </p:txBody>
      </p:sp>
      <p:grpSp>
        <p:nvGrpSpPr>
          <p:cNvPr id="8" name="组合 7"/>
          <p:cNvGrpSpPr/>
          <p:nvPr/>
        </p:nvGrpSpPr>
        <p:grpSpPr>
          <a:xfrm>
            <a:off x="1320554" y="1436242"/>
            <a:ext cx="2536010" cy="2012440"/>
            <a:chOff x="973672" y="1409348"/>
            <a:chExt cx="2536010" cy="2012440"/>
          </a:xfrm>
        </p:grpSpPr>
        <p:sp>
          <p:nvSpPr>
            <p:cNvPr id="9" name="矩形 8"/>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1</a:t>
              </a:r>
              <a:endParaRPr lang="zh-CN" altLang="en-US" sz="2000" dirty="0">
                <a:solidFill>
                  <a:schemeClr val="accent1"/>
                </a:solidFill>
                <a:latin typeface="+mj-ea"/>
                <a:ea typeface="+mj-ea"/>
              </a:endParaRPr>
            </a:p>
          </p:txBody>
        </p:sp>
        <p:sp>
          <p:nvSpPr>
            <p:cNvPr id="13" name="矩形 12"/>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步骤一</a:t>
              </a:r>
              <a:endParaRPr lang="zh-CN" altLang="en-US" sz="1600" dirty="0">
                <a:solidFill>
                  <a:schemeClr val="tx1">
                    <a:lumMod val="85000"/>
                    <a:lumOff val="15000"/>
                  </a:schemeClr>
                </a:solidFill>
                <a:latin typeface="+mn-ea"/>
              </a:endParaRPr>
            </a:p>
          </p:txBody>
        </p:sp>
        <p:cxnSp>
          <p:nvCxnSpPr>
            <p:cNvPr id="14" name="直接连接符 13"/>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17" name="组合 16"/>
          <p:cNvGrpSpPr/>
          <p:nvPr/>
        </p:nvGrpSpPr>
        <p:grpSpPr>
          <a:xfrm>
            <a:off x="5287437" y="1436242"/>
            <a:ext cx="2536010" cy="2012440"/>
            <a:chOff x="973672" y="1409348"/>
            <a:chExt cx="2536010" cy="2012440"/>
          </a:xfrm>
        </p:grpSpPr>
        <p:sp>
          <p:nvSpPr>
            <p:cNvPr id="18" name="矩形 17"/>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2</a:t>
              </a:r>
              <a:endParaRPr lang="zh-CN" altLang="en-US" sz="2000" dirty="0">
                <a:solidFill>
                  <a:schemeClr val="accent1"/>
                </a:solidFill>
                <a:latin typeface="+mj-ea"/>
                <a:ea typeface="+mj-ea"/>
              </a:endParaRPr>
            </a:p>
          </p:txBody>
        </p:sp>
        <p:sp>
          <p:nvSpPr>
            <p:cNvPr id="19" name="矩形 18"/>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步骤二</a:t>
              </a:r>
              <a:endParaRPr lang="zh-CN" altLang="en-US" sz="1600" dirty="0">
                <a:solidFill>
                  <a:schemeClr val="tx1">
                    <a:lumMod val="85000"/>
                    <a:lumOff val="15000"/>
                  </a:schemeClr>
                </a:solidFill>
                <a:latin typeface="+mn-ea"/>
              </a:endParaRPr>
            </a:p>
          </p:txBody>
        </p:sp>
        <p:cxnSp>
          <p:nvCxnSpPr>
            <p:cNvPr id="20" name="直接连接符 19"/>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24" name="组合 23"/>
          <p:cNvGrpSpPr/>
          <p:nvPr/>
        </p:nvGrpSpPr>
        <p:grpSpPr>
          <a:xfrm>
            <a:off x="1320554" y="3870160"/>
            <a:ext cx="2536010" cy="2012440"/>
            <a:chOff x="973672" y="1409348"/>
            <a:chExt cx="2536010" cy="2012440"/>
          </a:xfrm>
        </p:grpSpPr>
        <p:sp>
          <p:nvSpPr>
            <p:cNvPr id="30" name="矩形 29"/>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3</a:t>
              </a:r>
              <a:endParaRPr lang="zh-CN" altLang="en-US" sz="2000" dirty="0">
                <a:solidFill>
                  <a:schemeClr val="accent1"/>
                </a:solidFill>
                <a:latin typeface="+mj-ea"/>
                <a:ea typeface="+mj-ea"/>
              </a:endParaRPr>
            </a:p>
          </p:txBody>
        </p:sp>
        <p:sp>
          <p:nvSpPr>
            <p:cNvPr id="31" name="矩形 30"/>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步骤三</a:t>
              </a:r>
              <a:endParaRPr lang="zh-CN" altLang="en-US" sz="1600" dirty="0">
                <a:solidFill>
                  <a:schemeClr val="tx1">
                    <a:lumMod val="85000"/>
                    <a:lumOff val="15000"/>
                  </a:schemeClr>
                </a:solidFill>
                <a:latin typeface="+mn-ea"/>
              </a:endParaRPr>
            </a:p>
          </p:txBody>
        </p:sp>
        <p:cxnSp>
          <p:nvCxnSpPr>
            <p:cNvPr id="32" name="直接连接符 31"/>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grpSp>
        <p:nvGrpSpPr>
          <p:cNvPr id="25" name="组合 24"/>
          <p:cNvGrpSpPr/>
          <p:nvPr/>
        </p:nvGrpSpPr>
        <p:grpSpPr>
          <a:xfrm>
            <a:off x="5287437" y="3870160"/>
            <a:ext cx="2536010" cy="2012440"/>
            <a:chOff x="973672" y="1409348"/>
            <a:chExt cx="2536010" cy="2012440"/>
          </a:xfrm>
        </p:grpSpPr>
        <p:sp>
          <p:nvSpPr>
            <p:cNvPr id="26" name="矩形 25"/>
            <p:cNvSpPr/>
            <p:nvPr/>
          </p:nvSpPr>
          <p:spPr>
            <a:xfrm>
              <a:off x="973672" y="1692088"/>
              <a:ext cx="952697" cy="400110"/>
            </a:xfrm>
            <a:prstGeom prst="rect">
              <a:avLst/>
            </a:prstGeom>
          </p:spPr>
          <p:txBody>
            <a:bodyPr wrap="none">
              <a:spAutoFit/>
            </a:bodyPr>
            <a:lstStyle/>
            <a:p>
              <a:r>
                <a:rPr lang="en-US" altLang="zh-CN" sz="2000" dirty="0" smtClean="0">
                  <a:solidFill>
                    <a:schemeClr val="accent1"/>
                  </a:solidFill>
                  <a:latin typeface="+mj-ea"/>
                  <a:ea typeface="+mj-ea"/>
                </a:rPr>
                <a:t>Step 4</a:t>
              </a:r>
              <a:endParaRPr lang="zh-CN" altLang="en-US" sz="2000" dirty="0">
                <a:solidFill>
                  <a:schemeClr val="accent1"/>
                </a:solidFill>
                <a:latin typeface="+mj-ea"/>
                <a:ea typeface="+mj-ea"/>
              </a:endParaRPr>
            </a:p>
          </p:txBody>
        </p:sp>
        <p:sp>
          <p:nvSpPr>
            <p:cNvPr id="27" name="矩形 26"/>
            <p:cNvSpPr/>
            <p:nvPr/>
          </p:nvSpPr>
          <p:spPr>
            <a:xfrm>
              <a:off x="973672" y="1409348"/>
              <a:ext cx="800219" cy="338554"/>
            </a:xfrm>
            <a:prstGeom prst="rect">
              <a:avLst/>
            </a:prstGeom>
          </p:spPr>
          <p:txBody>
            <a:bodyPr wrap="none">
              <a:spAutoFit/>
            </a:bodyPr>
            <a:lstStyle/>
            <a:p>
              <a:r>
                <a:rPr lang="zh-CN" altLang="en-US" sz="1600" dirty="0" smtClean="0">
                  <a:solidFill>
                    <a:schemeClr val="tx1">
                      <a:lumMod val="85000"/>
                      <a:lumOff val="15000"/>
                    </a:schemeClr>
                  </a:solidFill>
                  <a:latin typeface="+mn-ea"/>
                </a:rPr>
                <a:t>步骤四</a:t>
              </a:r>
              <a:endParaRPr lang="zh-CN" altLang="en-US" sz="1600" dirty="0">
                <a:solidFill>
                  <a:schemeClr val="tx1">
                    <a:lumMod val="85000"/>
                    <a:lumOff val="15000"/>
                  </a:schemeClr>
                </a:solidFill>
                <a:latin typeface="+mn-ea"/>
              </a:endParaRPr>
            </a:p>
          </p:txBody>
        </p:sp>
        <p:cxnSp>
          <p:nvCxnSpPr>
            <p:cNvPr id="28" name="直接连接符 27"/>
            <p:cNvCxnSpPr/>
            <p:nvPr/>
          </p:nvCxnSpPr>
          <p:spPr>
            <a:xfrm>
              <a:off x="1080024" y="2149288"/>
              <a:ext cx="2281740"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973672" y="2221459"/>
              <a:ext cx="2536010" cy="1200329"/>
            </a:xfrm>
            <a:prstGeom prst="rect">
              <a:avLst/>
            </a:prstGeom>
            <a:noFill/>
          </p:spPr>
          <p:txBody>
            <a:bodyPr wrap="square" rtlCol="0">
              <a:spAutoFit/>
            </a:bodyPr>
            <a:lstStyle/>
            <a:p>
              <a:pPr algn="just">
                <a:lnSpc>
                  <a:spcPct val="120000"/>
                </a:lnSpc>
              </a:pPr>
              <a:r>
                <a:rPr lang="zh-CN" altLang="en-US" sz="2000" dirty="0" smtClean="0">
                  <a:latin typeface="+mn-ea"/>
                </a:rPr>
                <a:t>根据轨迹构建出候选图，其中包含</a:t>
              </a:r>
              <a:r>
                <a:rPr lang="zh-CN" altLang="en-US" sz="2000" dirty="0">
                  <a:solidFill>
                    <a:schemeClr val="accent1"/>
                  </a:solidFill>
                  <a:latin typeface="+mn-ea"/>
                </a:rPr>
                <a:t>「</a:t>
              </a:r>
              <a:r>
                <a:rPr lang="zh-CN" altLang="en-US" sz="2000" dirty="0" smtClean="0">
                  <a:solidFill>
                    <a:schemeClr val="accent1"/>
                  </a:solidFill>
                  <a:latin typeface="+mn-ea"/>
                </a:rPr>
                <a:t>候选点」</a:t>
              </a:r>
              <a:r>
                <a:rPr lang="zh-CN" altLang="en-US" sz="2000" dirty="0" smtClean="0">
                  <a:latin typeface="+mn-ea"/>
                </a:rPr>
                <a:t>，</a:t>
              </a:r>
              <a:r>
                <a:rPr lang="zh-CN" altLang="en-US" sz="2000" dirty="0" smtClean="0">
                  <a:solidFill>
                    <a:schemeClr val="accent1"/>
                  </a:solidFill>
                  <a:latin typeface="+mn-ea"/>
                </a:rPr>
                <a:t>「候选边」</a:t>
              </a:r>
              <a:r>
                <a:rPr lang="zh-CN" altLang="en-US" sz="2000" dirty="0" smtClean="0">
                  <a:latin typeface="+mn-ea"/>
                </a:rPr>
                <a:t>。</a:t>
              </a:r>
              <a:endParaRPr lang="zh-CN" altLang="en-US" sz="2000" dirty="0">
                <a:latin typeface="+mn-ea"/>
              </a:endParaRPr>
            </a:p>
          </p:txBody>
        </p:sp>
      </p:grpSp>
      <p:sp>
        <p:nvSpPr>
          <p:cNvPr id="34" name="矩形 33"/>
          <p:cNvSpPr/>
          <p:nvPr/>
        </p:nvSpPr>
        <p:spPr>
          <a:xfrm>
            <a:off x="3440924" y="6186279"/>
            <a:ext cx="2262159" cy="369332"/>
          </a:xfrm>
          <a:prstGeom prst="rect">
            <a:avLst/>
          </a:prstGeom>
        </p:spPr>
        <p:txBody>
          <a:bodyPr wrap="none">
            <a:spAutoFit/>
          </a:bodyPr>
          <a:lstStyle/>
          <a:p>
            <a:pPr algn="ctr"/>
            <a:r>
              <a:rPr lang="zh-CN" altLang="en-US" dirty="0" smtClean="0">
                <a:solidFill>
                  <a:schemeClr val="tx1">
                    <a:lumMod val="85000"/>
                    <a:lumOff val="15000"/>
                  </a:schemeClr>
                </a:solidFill>
              </a:rPr>
              <a:t>说明方案的总体步骤</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1(</a:t>
            </a:r>
            <a:r>
              <a:rPr lang="zh-CN" altLang="en-US" dirty="0" smtClean="0"/>
              <a:t>步骤一名称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步骤一</a:t>
            </a:r>
            <a:endParaRPr lang="zh-CN" altLang="en-US" dirty="0"/>
          </a:p>
        </p:txBody>
      </p:sp>
      <p:sp>
        <p:nvSpPr>
          <p:cNvPr id="34" name="矩形 33"/>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用一张幻灯片说明步骤一</a:t>
            </a:r>
            <a:endParaRPr lang="zh-CN" altLang="en-US" dirty="0">
              <a:solidFill>
                <a:schemeClr val="tx1">
                  <a:lumMod val="85000"/>
                  <a:lumOff val="15000"/>
                </a:schemeClr>
              </a:solidFill>
            </a:endParaRPr>
          </a:p>
        </p:txBody>
      </p:sp>
      <p:grpSp>
        <p:nvGrpSpPr>
          <p:cNvPr id="11" name="组合 10"/>
          <p:cNvGrpSpPr/>
          <p:nvPr/>
        </p:nvGrpSpPr>
        <p:grpSpPr>
          <a:xfrm>
            <a:off x="1448460" y="1735234"/>
            <a:ext cx="1351776" cy="1250577"/>
            <a:chOff x="1038612" y="1735234"/>
            <a:chExt cx="1351776" cy="1250577"/>
          </a:xfrm>
        </p:grpSpPr>
        <p:sp>
          <p:nvSpPr>
            <p:cNvPr id="10" name="椭圆 9"/>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a:solidFill>
                    <a:schemeClr val="accent1"/>
                  </a:solidFill>
                  <a:latin typeface="+mn-ea"/>
                </a:rPr>
                <a:t>步骤</a:t>
              </a:r>
              <a:r>
                <a:rPr lang="zh-CN" altLang="en-US" sz="2400" dirty="0" smtClean="0">
                  <a:solidFill>
                    <a:schemeClr val="accent1"/>
                  </a:solidFill>
                  <a:latin typeface="+mn-ea"/>
                </a:rPr>
                <a:t>一</a:t>
              </a:r>
              <a:endParaRPr lang="zh-CN" altLang="en-US" sz="2400" dirty="0">
                <a:solidFill>
                  <a:schemeClr val="accent1"/>
                </a:solidFill>
                <a:latin typeface="+mn-ea"/>
              </a:endParaRPr>
            </a:p>
          </p:txBody>
        </p:sp>
      </p:grpSp>
      <p:grpSp>
        <p:nvGrpSpPr>
          <p:cNvPr id="70" name="组合 69"/>
          <p:cNvGrpSpPr/>
          <p:nvPr/>
        </p:nvGrpSpPr>
        <p:grpSpPr>
          <a:xfrm>
            <a:off x="3896113" y="1735234"/>
            <a:ext cx="1351776" cy="1250577"/>
            <a:chOff x="1038612" y="1735234"/>
            <a:chExt cx="1351776" cy="1250577"/>
          </a:xfrm>
        </p:grpSpPr>
        <p:sp>
          <p:nvSpPr>
            <p:cNvPr id="71" name="椭圆 70"/>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步骤二</a:t>
              </a:r>
              <a:endParaRPr lang="zh-CN" altLang="en-US" sz="2400" dirty="0">
                <a:solidFill>
                  <a:schemeClr val="accent1"/>
                </a:solidFill>
                <a:latin typeface="+mn-ea"/>
              </a:endParaRPr>
            </a:p>
          </p:txBody>
        </p:sp>
      </p:grpSp>
      <p:grpSp>
        <p:nvGrpSpPr>
          <p:cNvPr id="73" name="组合 72"/>
          <p:cNvGrpSpPr/>
          <p:nvPr/>
        </p:nvGrpSpPr>
        <p:grpSpPr>
          <a:xfrm>
            <a:off x="6343765" y="1735234"/>
            <a:ext cx="1351776" cy="1250577"/>
            <a:chOff x="1038612" y="1735234"/>
            <a:chExt cx="1351776" cy="1250577"/>
          </a:xfrm>
        </p:grpSpPr>
        <p:sp>
          <p:nvSpPr>
            <p:cNvPr id="74" name="椭圆 73"/>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步骤三</a:t>
              </a:r>
              <a:endParaRPr lang="zh-CN" altLang="en-US" sz="2400" dirty="0">
                <a:solidFill>
                  <a:schemeClr val="accent1"/>
                </a:solidFill>
                <a:latin typeface="+mn-ea"/>
              </a:endParaRPr>
            </a:p>
          </p:txBody>
        </p:sp>
      </p:grpSp>
      <p:grpSp>
        <p:nvGrpSpPr>
          <p:cNvPr id="77" name="组合 76"/>
          <p:cNvGrpSpPr/>
          <p:nvPr/>
        </p:nvGrpSpPr>
        <p:grpSpPr>
          <a:xfrm>
            <a:off x="1448460" y="4075022"/>
            <a:ext cx="1351776" cy="1250577"/>
            <a:chOff x="1038612" y="1735234"/>
            <a:chExt cx="1351776" cy="1250577"/>
          </a:xfrm>
        </p:grpSpPr>
        <p:sp>
          <p:nvSpPr>
            <p:cNvPr id="84" name="椭圆 83"/>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步骤四</a:t>
              </a:r>
              <a:endParaRPr lang="zh-CN" altLang="en-US" sz="2400" dirty="0">
                <a:solidFill>
                  <a:schemeClr val="accent1"/>
                </a:solidFill>
                <a:latin typeface="+mn-ea"/>
              </a:endParaRPr>
            </a:p>
          </p:txBody>
        </p:sp>
      </p:grpSp>
      <p:grpSp>
        <p:nvGrpSpPr>
          <p:cNvPr id="78" name="组合 77"/>
          <p:cNvGrpSpPr/>
          <p:nvPr/>
        </p:nvGrpSpPr>
        <p:grpSpPr>
          <a:xfrm>
            <a:off x="3896113" y="4075022"/>
            <a:ext cx="1351776" cy="1250577"/>
            <a:chOff x="1038612" y="1735234"/>
            <a:chExt cx="1351776" cy="1250577"/>
          </a:xfrm>
        </p:grpSpPr>
        <p:sp>
          <p:nvSpPr>
            <p:cNvPr id="82" name="椭圆 81"/>
            <p:cNvSpPr/>
            <p:nvPr/>
          </p:nvSpPr>
          <p:spPr>
            <a:xfrm>
              <a:off x="1089212" y="1735234"/>
              <a:ext cx="1250577" cy="1250577"/>
            </a:xfrm>
            <a:prstGeom prst="ellipse">
              <a:avLst/>
            </a:prstGeom>
            <a:noFill/>
            <a:ln w="25400">
              <a:solidFill>
                <a:srgbClr val="70AD47"/>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rgbClr val="70AD47"/>
                  </a:solidFill>
                  <a:latin typeface="+mn-ea"/>
                </a:rPr>
                <a:t>步骤五</a:t>
              </a:r>
              <a:endParaRPr lang="zh-CN" altLang="en-US" sz="2400" dirty="0">
                <a:solidFill>
                  <a:srgbClr val="70AD47"/>
                </a:solidFill>
                <a:latin typeface="+mn-ea"/>
              </a:endParaRPr>
            </a:p>
          </p:txBody>
        </p:sp>
      </p:grpSp>
      <p:grpSp>
        <p:nvGrpSpPr>
          <p:cNvPr id="79" name="组合 78"/>
          <p:cNvGrpSpPr/>
          <p:nvPr/>
        </p:nvGrpSpPr>
        <p:grpSpPr>
          <a:xfrm>
            <a:off x="6343765" y="4075022"/>
            <a:ext cx="1351776" cy="1250577"/>
            <a:chOff x="1038612" y="1735234"/>
            <a:chExt cx="1351776" cy="1250577"/>
          </a:xfrm>
        </p:grpSpPr>
        <p:sp>
          <p:nvSpPr>
            <p:cNvPr id="80" name="椭圆 79"/>
            <p:cNvSpPr/>
            <p:nvPr/>
          </p:nvSpPr>
          <p:spPr>
            <a:xfrm>
              <a:off x="1089212" y="1735234"/>
              <a:ext cx="1250577" cy="125057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038612" y="2110325"/>
              <a:ext cx="1351776" cy="500393"/>
            </a:xfrm>
            <a:prstGeom prst="rect">
              <a:avLst/>
            </a:prstGeom>
          </p:spPr>
          <p:txBody>
            <a:bodyPr wrap="square">
              <a:spAutoFit/>
            </a:bodyPr>
            <a:lstStyle/>
            <a:p>
              <a:pPr algn="ctr">
                <a:lnSpc>
                  <a:spcPct val="120000"/>
                </a:lnSpc>
              </a:pPr>
              <a:r>
                <a:rPr lang="zh-CN" altLang="en-US" sz="2400" dirty="0" smtClean="0">
                  <a:solidFill>
                    <a:schemeClr val="accent1"/>
                  </a:solidFill>
                  <a:latin typeface="+mn-ea"/>
                </a:rPr>
                <a:t>步骤六</a:t>
              </a:r>
              <a:endParaRPr lang="zh-CN" altLang="en-US" sz="2400" dirty="0">
                <a:solidFill>
                  <a:schemeClr val="accent1"/>
                </a:solidFill>
                <a:latin typeface="+mn-ea"/>
              </a:endParaRPr>
            </a:p>
          </p:txBody>
        </p:sp>
      </p:grpSp>
      <p:cxnSp>
        <p:nvCxnSpPr>
          <p:cNvPr id="22" name="直接箭头连接符 21"/>
          <p:cNvCxnSpPr/>
          <p:nvPr/>
        </p:nvCxnSpPr>
        <p:spPr>
          <a:xfrm>
            <a:off x="2646299" y="2864224"/>
            <a:ext cx="1275113" cy="1275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p:cNvCxnSpPr/>
          <p:nvPr/>
        </p:nvCxnSpPr>
        <p:spPr>
          <a:xfrm flipH="1">
            <a:off x="5222589" y="2864224"/>
            <a:ext cx="1275113" cy="1275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直接箭头连接符 87"/>
          <p:cNvCxnSpPr>
            <a:stCxn id="69" idx="3"/>
          </p:cNvCxnSpPr>
          <p:nvPr/>
        </p:nvCxnSpPr>
        <p:spPr>
          <a:xfrm flipV="1">
            <a:off x="2800236" y="2360521"/>
            <a:ext cx="10958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flipV="1">
            <a:off x="5249482" y="2360521"/>
            <a:ext cx="10958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p:nvPr/>
        </p:nvCxnSpPr>
        <p:spPr>
          <a:xfrm flipH="1">
            <a:off x="2749637" y="2610718"/>
            <a:ext cx="3644728" cy="165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2(</a:t>
            </a:r>
            <a:r>
              <a:rPr lang="zh-CN" altLang="en-US" dirty="0" smtClean="0"/>
              <a:t>步骤二名称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步骤二</a:t>
            </a:r>
            <a:endParaRPr lang="zh-CN" altLang="en-US" dirty="0"/>
          </a:p>
        </p:txBody>
      </p:sp>
      <p:sp>
        <p:nvSpPr>
          <p:cNvPr id="6" name="矩形 5"/>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a:t>
            </a:r>
            <a:r>
              <a:rPr lang="zh-CN" altLang="en-US" dirty="0">
                <a:solidFill>
                  <a:schemeClr val="tx1">
                    <a:lumMod val="85000"/>
                    <a:lumOff val="15000"/>
                  </a:schemeClr>
                </a:solidFill>
              </a:rPr>
              <a:t>张幻灯片说明步骤</a:t>
            </a:r>
            <a:r>
              <a:rPr lang="zh-CN" altLang="en-US" dirty="0" smtClean="0">
                <a:solidFill>
                  <a:schemeClr val="tx1">
                    <a:lumMod val="85000"/>
                    <a:lumOff val="15000"/>
                  </a:schemeClr>
                </a:solidFill>
              </a:rPr>
              <a:t>二</a:t>
            </a:r>
            <a:endParaRPr lang="zh-CN" altLang="en-US" dirty="0">
              <a:solidFill>
                <a:schemeClr val="tx1">
                  <a:lumMod val="85000"/>
                  <a:lumOff val="15000"/>
                </a:schemeClr>
              </a:solidFill>
            </a:endParaRPr>
          </a:p>
        </p:txBody>
      </p:sp>
      <p:grpSp>
        <p:nvGrpSpPr>
          <p:cNvPr id="7" name="组合 6"/>
          <p:cNvGrpSpPr/>
          <p:nvPr/>
        </p:nvGrpSpPr>
        <p:grpSpPr>
          <a:xfrm>
            <a:off x="1024857" y="1422389"/>
            <a:ext cx="1653990" cy="801795"/>
            <a:chOff x="1065090" y="1274470"/>
            <a:chExt cx="1653990" cy="801795"/>
          </a:xfrm>
        </p:grpSpPr>
        <p:sp>
          <p:nvSpPr>
            <p:cNvPr id="8" name="椭圆 7"/>
            <p:cNvSpPr>
              <a:spLocks noChangeAspect="1"/>
            </p:cNvSpPr>
            <p:nvPr/>
          </p:nvSpPr>
          <p:spPr>
            <a:xfrm>
              <a:off x="1065090" y="1470236"/>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367304" y="1274470"/>
              <a:ext cx="1351776" cy="500393"/>
            </a:xfrm>
            <a:prstGeom prst="rect">
              <a:avLst/>
            </a:prstGeom>
          </p:spPr>
          <p:txBody>
            <a:bodyPr wrap="square">
              <a:spAutoFit/>
            </a:bodyPr>
            <a:lstStyle/>
            <a:p>
              <a:pPr>
                <a:lnSpc>
                  <a:spcPct val="120000"/>
                </a:lnSpc>
              </a:pPr>
              <a:r>
                <a:rPr lang="zh-CN" altLang="en-US" sz="2400" dirty="0">
                  <a:solidFill>
                    <a:schemeClr val="accent1"/>
                  </a:solidFill>
                  <a:latin typeface="+mn-ea"/>
                </a:rPr>
                <a:t>步骤</a:t>
              </a:r>
              <a:r>
                <a:rPr lang="zh-CN" altLang="en-US" sz="2400" dirty="0" smtClean="0">
                  <a:solidFill>
                    <a:schemeClr val="accent1"/>
                  </a:solidFill>
                  <a:latin typeface="+mn-ea"/>
                </a:rPr>
                <a:t>一</a:t>
              </a:r>
              <a:endParaRPr lang="zh-CN" altLang="en-US" sz="2400" dirty="0">
                <a:solidFill>
                  <a:schemeClr val="accent1"/>
                </a:solidFill>
                <a:latin typeface="+mn-ea"/>
              </a:endParaRPr>
            </a:p>
          </p:txBody>
        </p:sp>
        <p:sp>
          <p:nvSpPr>
            <p:cNvPr id="10" name="矩形 9"/>
            <p:cNvSpPr/>
            <p:nvPr/>
          </p:nvSpPr>
          <p:spPr>
            <a:xfrm>
              <a:off x="1367304" y="1725400"/>
              <a:ext cx="1351776" cy="350865"/>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1</a:t>
              </a:r>
              <a:endParaRPr lang="zh-CN" altLang="en-US" sz="1400" dirty="0">
                <a:solidFill>
                  <a:schemeClr val="tx1">
                    <a:lumMod val="85000"/>
                    <a:lumOff val="15000"/>
                  </a:schemeClr>
                </a:solidFill>
                <a:latin typeface="+mn-ea"/>
              </a:endParaRPr>
            </a:p>
          </p:txBody>
        </p:sp>
        <p:cxnSp>
          <p:nvCxnSpPr>
            <p:cNvPr id="11" name="直接连接符 10"/>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3745006" y="1422389"/>
            <a:ext cx="1653990" cy="781341"/>
            <a:chOff x="1065090" y="1274470"/>
            <a:chExt cx="1653990" cy="781341"/>
          </a:xfrm>
        </p:grpSpPr>
        <p:sp>
          <p:nvSpPr>
            <p:cNvPr id="13" name="等腰三角形 12"/>
            <p:cNvSpPr>
              <a:spLocks noChangeAspect="1"/>
            </p:cNvSpPr>
            <p:nvPr/>
          </p:nvSpPr>
          <p:spPr>
            <a:xfrm>
              <a:off x="1065090" y="1470236"/>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367304" y="1274470"/>
              <a:ext cx="1351776" cy="535531"/>
            </a:xfrm>
            <a:prstGeom prst="rect">
              <a:avLst/>
            </a:prstGeom>
          </p:spPr>
          <p:txBody>
            <a:bodyPr wrap="square">
              <a:spAutoFit/>
            </a:bodyPr>
            <a:lstStyle/>
            <a:p>
              <a:pPr>
                <a:lnSpc>
                  <a:spcPct val="120000"/>
                </a:lnSpc>
              </a:pPr>
              <a:r>
                <a:rPr lang="zh-CN" altLang="en-US" sz="2400" dirty="0" smtClean="0">
                  <a:solidFill>
                    <a:schemeClr val="accent1"/>
                  </a:solidFill>
                  <a:latin typeface="+mn-ea"/>
                </a:rPr>
                <a:t>步骤二</a:t>
              </a:r>
              <a:endParaRPr lang="zh-CN" altLang="en-US" sz="2400" dirty="0">
                <a:solidFill>
                  <a:schemeClr val="accent1"/>
                </a:solidFill>
                <a:latin typeface="+mn-ea"/>
              </a:endParaRPr>
            </a:p>
          </p:txBody>
        </p:sp>
        <p:sp>
          <p:nvSpPr>
            <p:cNvPr id="15" name="矩形 14"/>
            <p:cNvSpPr/>
            <p:nvPr/>
          </p:nvSpPr>
          <p:spPr>
            <a:xfrm>
              <a:off x="1367304" y="1725400"/>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2</a:t>
              </a:r>
              <a:endParaRPr lang="zh-CN" altLang="en-US" sz="1400" dirty="0">
                <a:solidFill>
                  <a:schemeClr val="tx1">
                    <a:lumMod val="85000"/>
                    <a:lumOff val="15000"/>
                  </a:schemeClr>
                </a:solidFill>
                <a:latin typeface="+mn-ea"/>
              </a:endParaRPr>
            </a:p>
          </p:txBody>
        </p:sp>
        <p:cxnSp>
          <p:nvCxnSpPr>
            <p:cNvPr id="16" name="直接连接符 15"/>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465154" y="1422389"/>
            <a:ext cx="1653990" cy="781341"/>
            <a:chOff x="1065090" y="1274470"/>
            <a:chExt cx="1653990" cy="781341"/>
          </a:xfrm>
        </p:grpSpPr>
        <p:sp>
          <p:nvSpPr>
            <p:cNvPr id="18" name="菱形 17"/>
            <p:cNvSpPr>
              <a:spLocks noChangeAspect="1"/>
            </p:cNvSpPr>
            <p:nvPr/>
          </p:nvSpPr>
          <p:spPr>
            <a:xfrm>
              <a:off x="1065090" y="1470236"/>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367304" y="1274470"/>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步骤三</a:t>
              </a:r>
              <a:endParaRPr lang="zh-CN" altLang="en-US" sz="2400" dirty="0">
                <a:solidFill>
                  <a:schemeClr val="accent1"/>
                </a:solidFill>
                <a:latin typeface="+mn-ea"/>
              </a:endParaRPr>
            </a:p>
          </p:txBody>
        </p:sp>
        <p:sp>
          <p:nvSpPr>
            <p:cNvPr id="20" name="矩形 19"/>
            <p:cNvSpPr/>
            <p:nvPr/>
          </p:nvSpPr>
          <p:spPr>
            <a:xfrm>
              <a:off x="1367304" y="1725400"/>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Step 3</a:t>
              </a:r>
              <a:endParaRPr lang="zh-CN" altLang="en-US" sz="1400" dirty="0">
                <a:solidFill>
                  <a:schemeClr val="tx1">
                    <a:lumMod val="85000"/>
                    <a:lumOff val="15000"/>
                  </a:schemeClr>
                </a:solidFill>
                <a:latin typeface="+mn-ea"/>
              </a:endParaRPr>
            </a:p>
          </p:txBody>
        </p:sp>
        <p:cxnSp>
          <p:nvCxnSpPr>
            <p:cNvPr id="21" name="直接连接符 20"/>
            <p:cNvCxnSpPr/>
            <p:nvPr/>
          </p:nvCxnSpPr>
          <p:spPr>
            <a:xfrm>
              <a:off x="1461779" y="2055811"/>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sp>
        <p:nvSpPr>
          <p:cNvPr id="22" name="文本框 35"/>
          <p:cNvSpPr txBox="1"/>
          <p:nvPr/>
        </p:nvSpPr>
        <p:spPr>
          <a:xfrm>
            <a:off x="665630" y="2586435"/>
            <a:ext cx="7812741" cy="342657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2000" dirty="0" smtClean="0">
                <a:solidFill>
                  <a:schemeClr val="accent1"/>
                </a:solidFill>
                <a:latin typeface="+mj-ea"/>
                <a:ea typeface="+mj-ea"/>
              </a:rPr>
              <a:t>详细算法解释：</a:t>
            </a:r>
            <a:endParaRPr lang="en-US" altLang="zh-CN" sz="2000" dirty="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首先为整个空间建立索引，用「</a:t>
            </a:r>
            <a:r>
              <a:rPr lang="en-US" altLang="zh-CN" dirty="0" smtClean="0">
                <a:latin typeface="+mn-ea"/>
              </a:rPr>
              <a:t>R</a:t>
            </a:r>
            <a:r>
              <a:rPr lang="zh-CN" altLang="en-US" dirty="0" smtClean="0">
                <a:latin typeface="+mn-ea"/>
              </a:rPr>
              <a:t>树」进行索引。</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为每一个点找到一定半径范围内的「候选边」，在候选边上找到对应的候选点。</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为每个候选点计算「匹配概率」。</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为每条转移候选边计算「转移概率」。</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根据匹配概率和转移概率计算出最有可能匹配的候选路径。</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返回匹配度最高的</a:t>
            </a:r>
            <a:r>
              <a:rPr lang="en-US" altLang="zh-CN" dirty="0" smtClean="0">
                <a:latin typeface="+mn-ea"/>
              </a:rPr>
              <a:t>k</a:t>
            </a:r>
            <a:r>
              <a:rPr lang="zh-CN" altLang="en-US" dirty="0" smtClean="0">
                <a:latin typeface="+mn-ea"/>
              </a:rPr>
              <a:t>条路径。</a:t>
            </a:r>
            <a:endParaRPr lang="en-US" altLang="zh-CN" dirty="0" smtClean="0">
              <a:latin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en-US" altLang="zh-CN" dirty="0" smtClean="0"/>
              <a:t>Contents</a:t>
            </a:r>
            <a:endParaRPr lang="zh-CN" altLang="en-US" dirty="0"/>
          </a:p>
        </p:txBody>
      </p:sp>
      <p:sp>
        <p:nvSpPr>
          <p:cNvPr id="5" name="文本占位符 4"/>
          <p:cNvSpPr>
            <a:spLocks noGrp="1"/>
          </p:cNvSpPr>
          <p:nvPr>
            <p:ph type="body" sz="quarter" idx="11"/>
          </p:nvPr>
        </p:nvSpPr>
        <p:spPr/>
        <p:txBody>
          <a:bodyPr/>
          <a:lstStyle/>
          <a:p>
            <a:r>
              <a:rPr lang="zh-CN" altLang="en-US" dirty="0" smtClean="0"/>
              <a:t>目录</a:t>
            </a:r>
            <a:endParaRPr lang="zh-CN" altLang="en-US" dirty="0"/>
          </a:p>
        </p:txBody>
      </p:sp>
      <p:sp>
        <p:nvSpPr>
          <p:cNvPr id="6" name="矩形 5"/>
          <p:cNvSpPr/>
          <p:nvPr/>
        </p:nvSpPr>
        <p:spPr>
          <a:xfrm>
            <a:off x="1641595" y="2122694"/>
            <a:ext cx="1783080" cy="368300"/>
          </a:xfrm>
          <a:prstGeom prst="rect">
            <a:avLst/>
          </a:prstGeom>
        </p:spPr>
        <p:txBody>
          <a:bodyPr wrap="none">
            <a:spAutoFit/>
          </a:bodyPr>
          <a:lstStyle/>
          <a:p>
            <a:r>
              <a:rPr lang="en-US" altLang="zh-CN" dirty="0" smtClean="0">
                <a:solidFill>
                  <a:schemeClr val="tx1">
                    <a:lumMod val="85000"/>
                    <a:lumOff val="15000"/>
                  </a:schemeClr>
                </a:solidFill>
                <a:latin typeface="+mn-ea"/>
              </a:rPr>
              <a:t>Introduction  </a:t>
            </a:r>
            <a:endParaRPr lang="en-US" altLang="zh-CN" dirty="0" smtClean="0">
              <a:solidFill>
                <a:schemeClr val="tx1">
                  <a:lumMod val="85000"/>
                  <a:lumOff val="15000"/>
                </a:schemeClr>
              </a:solidFill>
              <a:latin typeface="+mn-ea"/>
            </a:endParaRPr>
          </a:p>
        </p:txBody>
      </p:sp>
      <p:cxnSp>
        <p:nvCxnSpPr>
          <p:cNvPr id="7" name="直接连接符 6"/>
          <p:cNvCxnSpPr/>
          <p:nvPr/>
        </p:nvCxnSpPr>
        <p:spPr>
          <a:xfrm>
            <a:off x="1747947" y="2539553"/>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641594" y="2531042"/>
            <a:ext cx="2427012"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研究背景</a:t>
            </a:r>
            <a:endParaRPr lang="zh-CN" altLang="en-US" sz="3200" b="1" dirty="0">
              <a:solidFill>
                <a:schemeClr val="accent1"/>
              </a:solidFill>
              <a:latin typeface="+mj-ea"/>
              <a:ea typeface="+mj-ea"/>
            </a:endParaRPr>
          </a:p>
        </p:txBody>
      </p:sp>
      <p:sp>
        <p:nvSpPr>
          <p:cNvPr id="11" name="文本框 10"/>
          <p:cNvSpPr txBox="1"/>
          <p:nvPr/>
        </p:nvSpPr>
        <p:spPr>
          <a:xfrm>
            <a:off x="1081691" y="2045937"/>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1</a:t>
            </a:r>
            <a:endParaRPr lang="zh-CN" altLang="en-US" sz="3200" dirty="0">
              <a:solidFill>
                <a:schemeClr val="accent1"/>
              </a:solidFill>
              <a:latin typeface="+mj-ea"/>
              <a:ea typeface="+mj-ea"/>
            </a:endParaRPr>
          </a:p>
        </p:txBody>
      </p:sp>
      <p:sp>
        <p:nvSpPr>
          <p:cNvPr id="15" name="矩形 14"/>
          <p:cNvSpPr/>
          <p:nvPr/>
        </p:nvSpPr>
        <p:spPr>
          <a:xfrm>
            <a:off x="5447112" y="2122694"/>
            <a:ext cx="2583180" cy="368300"/>
          </a:xfrm>
          <a:prstGeom prst="rect">
            <a:avLst/>
          </a:prstGeom>
        </p:spPr>
        <p:txBody>
          <a:bodyPr wrap="none">
            <a:spAutoFit/>
          </a:bodyPr>
          <a:lstStyle/>
          <a:p>
            <a:r>
              <a:rPr lang="en-US" altLang="zh-CN" dirty="0">
                <a:solidFill>
                  <a:schemeClr val="tx1">
                    <a:lumMod val="85000"/>
                    <a:lumOff val="15000"/>
                  </a:schemeClr>
                </a:solidFill>
                <a:latin typeface="+mn-ea"/>
              </a:rPr>
              <a:t>Hybrid algorithm HABC</a:t>
            </a:r>
            <a:endParaRPr lang="en-US" altLang="zh-CN" dirty="0" smtClean="0">
              <a:solidFill>
                <a:schemeClr val="tx1">
                  <a:lumMod val="85000"/>
                  <a:lumOff val="15000"/>
                </a:schemeClr>
              </a:solidFill>
              <a:latin typeface="+mn-ea"/>
            </a:endParaRPr>
          </a:p>
        </p:txBody>
      </p:sp>
      <p:cxnSp>
        <p:nvCxnSpPr>
          <p:cNvPr id="16" name="直接连接符 15"/>
          <p:cNvCxnSpPr/>
          <p:nvPr/>
        </p:nvCxnSpPr>
        <p:spPr>
          <a:xfrm>
            <a:off x="5553464" y="2539553"/>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5447111" y="2531042"/>
            <a:ext cx="2204193"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a:t>
            </a:r>
            <a:r>
              <a:rPr lang="zh-CN" altLang="en-US" sz="3200" b="1" dirty="0">
                <a:solidFill>
                  <a:schemeClr val="accent1"/>
                </a:solidFill>
                <a:latin typeface="+mj-ea"/>
                <a:ea typeface="+mj-ea"/>
              </a:rPr>
              <a:t>方案</a:t>
            </a:r>
            <a:endParaRPr lang="zh-CN" altLang="en-US" sz="3200" b="1" dirty="0">
              <a:solidFill>
                <a:schemeClr val="accent1"/>
              </a:solidFill>
              <a:latin typeface="+mj-ea"/>
              <a:ea typeface="+mj-ea"/>
            </a:endParaRPr>
          </a:p>
        </p:txBody>
      </p:sp>
      <p:sp>
        <p:nvSpPr>
          <p:cNvPr id="18" name="文本框 17"/>
          <p:cNvSpPr txBox="1"/>
          <p:nvPr/>
        </p:nvSpPr>
        <p:spPr>
          <a:xfrm>
            <a:off x="4887208" y="2045937"/>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2</a:t>
            </a:r>
            <a:endParaRPr lang="zh-CN" altLang="en-US" sz="3200" dirty="0">
              <a:solidFill>
                <a:schemeClr val="accent1"/>
              </a:solidFill>
              <a:latin typeface="+mj-ea"/>
              <a:ea typeface="+mj-ea"/>
            </a:endParaRPr>
          </a:p>
        </p:txBody>
      </p:sp>
      <p:sp>
        <p:nvSpPr>
          <p:cNvPr id="27" name="矩形 26"/>
          <p:cNvSpPr/>
          <p:nvPr/>
        </p:nvSpPr>
        <p:spPr>
          <a:xfrm>
            <a:off x="1641595" y="4216577"/>
            <a:ext cx="2240280" cy="368300"/>
          </a:xfrm>
          <a:prstGeom prst="rect">
            <a:avLst/>
          </a:prstGeom>
        </p:spPr>
        <p:txBody>
          <a:bodyPr wrap="none">
            <a:spAutoFit/>
          </a:bodyPr>
          <a:lstStyle/>
          <a:p>
            <a:r>
              <a:rPr lang="en-US" altLang="zh-CN" dirty="0">
                <a:solidFill>
                  <a:schemeClr val="tx1">
                    <a:lumMod val="85000"/>
                    <a:lumOff val="15000"/>
                  </a:schemeClr>
                </a:solidFill>
                <a:latin typeface="+mn-ea"/>
              </a:rPr>
              <a:t>Experiment </a:t>
            </a:r>
            <a:r>
              <a:rPr lang="en-US" altLang="zh-CN" dirty="0" smtClean="0">
                <a:solidFill>
                  <a:schemeClr val="tx1">
                    <a:lumMod val="85000"/>
                    <a:lumOff val="15000"/>
                  </a:schemeClr>
                </a:solidFill>
                <a:latin typeface="+mn-ea"/>
              </a:rPr>
              <a:t>Results</a:t>
            </a:r>
            <a:endParaRPr lang="en-US" altLang="zh-CN" dirty="0" smtClean="0">
              <a:solidFill>
                <a:schemeClr val="tx1">
                  <a:lumMod val="85000"/>
                  <a:lumOff val="15000"/>
                </a:schemeClr>
              </a:solidFill>
              <a:latin typeface="+mn-ea"/>
            </a:endParaRPr>
          </a:p>
        </p:txBody>
      </p:sp>
      <p:cxnSp>
        <p:nvCxnSpPr>
          <p:cNvPr id="28" name="直接连接符 27"/>
          <p:cNvCxnSpPr/>
          <p:nvPr/>
        </p:nvCxnSpPr>
        <p:spPr>
          <a:xfrm>
            <a:off x="1747947" y="4633436"/>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1641594" y="4624925"/>
            <a:ext cx="2427011" cy="681990"/>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实验结果</a:t>
            </a:r>
            <a:endParaRPr lang="en-US" altLang="zh-CN" sz="3200" b="1" dirty="0" smtClean="0">
              <a:solidFill>
                <a:schemeClr val="accent1"/>
              </a:solidFill>
              <a:latin typeface="+mj-ea"/>
              <a:ea typeface="+mj-ea"/>
            </a:endParaRPr>
          </a:p>
        </p:txBody>
      </p:sp>
      <p:sp>
        <p:nvSpPr>
          <p:cNvPr id="30" name="文本框 29"/>
          <p:cNvSpPr txBox="1"/>
          <p:nvPr/>
        </p:nvSpPr>
        <p:spPr>
          <a:xfrm>
            <a:off x="1081691" y="4139820"/>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3</a:t>
            </a:r>
            <a:endParaRPr lang="zh-CN" altLang="en-US" sz="3200" dirty="0">
              <a:solidFill>
                <a:schemeClr val="accent1"/>
              </a:solidFill>
              <a:latin typeface="+mj-ea"/>
              <a:ea typeface="+mj-ea"/>
            </a:endParaRPr>
          </a:p>
        </p:txBody>
      </p:sp>
      <p:sp>
        <p:nvSpPr>
          <p:cNvPr id="23" name="矩形 22"/>
          <p:cNvSpPr/>
          <p:nvPr/>
        </p:nvSpPr>
        <p:spPr>
          <a:xfrm>
            <a:off x="5447112" y="4216577"/>
            <a:ext cx="1325880" cy="368300"/>
          </a:xfrm>
          <a:prstGeom prst="rect">
            <a:avLst/>
          </a:prstGeom>
        </p:spPr>
        <p:txBody>
          <a:bodyPr wrap="none">
            <a:spAutoFit/>
          </a:bodyPr>
          <a:lstStyle/>
          <a:p>
            <a:r>
              <a:rPr lang="en-US" altLang="zh-CN" dirty="0">
                <a:solidFill>
                  <a:schemeClr val="tx1">
                    <a:lumMod val="85000"/>
                    <a:lumOff val="15000"/>
                  </a:schemeClr>
                </a:solidFill>
                <a:latin typeface="+mn-ea"/>
              </a:rPr>
              <a:t>Conclusion</a:t>
            </a:r>
            <a:endParaRPr lang="en-US" altLang="zh-CN" dirty="0" smtClean="0">
              <a:solidFill>
                <a:schemeClr val="tx1">
                  <a:lumMod val="85000"/>
                  <a:lumOff val="15000"/>
                </a:schemeClr>
              </a:solidFill>
              <a:latin typeface="+mn-ea"/>
            </a:endParaRPr>
          </a:p>
        </p:txBody>
      </p:sp>
      <p:cxnSp>
        <p:nvCxnSpPr>
          <p:cNvPr id="24" name="直接连接符 23"/>
          <p:cNvCxnSpPr/>
          <p:nvPr/>
        </p:nvCxnSpPr>
        <p:spPr>
          <a:xfrm>
            <a:off x="5553464" y="4633436"/>
            <a:ext cx="2483446" cy="0"/>
          </a:xfrm>
          <a:prstGeom prst="line">
            <a:avLst/>
          </a:prstGeom>
          <a:ln w="9525">
            <a:gradFill>
              <a:gsLst>
                <a:gs pos="0">
                  <a:schemeClr val="accent1"/>
                </a:gs>
                <a:gs pos="100000">
                  <a:schemeClr val="accent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5447112" y="4624925"/>
            <a:ext cx="2589798" cy="683264"/>
          </a:xfrm>
          <a:prstGeom prst="rect">
            <a:avLst/>
          </a:prstGeom>
          <a:noFill/>
        </p:spPr>
        <p:txBody>
          <a:bodyPr wrap="square" rtlCol="0">
            <a:spAutoFit/>
          </a:bodyPr>
          <a:lstStyle/>
          <a:p>
            <a:pPr>
              <a:lnSpc>
                <a:spcPct val="120000"/>
              </a:lnSpc>
            </a:pPr>
            <a:r>
              <a:rPr lang="zh-CN" altLang="en-US" sz="3200" b="1" dirty="0" smtClean="0">
                <a:solidFill>
                  <a:schemeClr val="accent1"/>
                </a:solidFill>
                <a:latin typeface="+mj-ea"/>
                <a:ea typeface="+mj-ea"/>
              </a:rPr>
              <a:t>研究总结</a:t>
            </a:r>
            <a:endParaRPr lang="zh-CN" altLang="en-US" sz="3200" b="1" dirty="0">
              <a:solidFill>
                <a:schemeClr val="accent1"/>
              </a:solidFill>
              <a:latin typeface="+mj-ea"/>
              <a:ea typeface="+mj-ea"/>
            </a:endParaRPr>
          </a:p>
        </p:txBody>
      </p:sp>
      <p:sp>
        <p:nvSpPr>
          <p:cNvPr id="26" name="文本框 25"/>
          <p:cNvSpPr txBox="1"/>
          <p:nvPr/>
        </p:nvSpPr>
        <p:spPr>
          <a:xfrm>
            <a:off x="4887208" y="4139820"/>
            <a:ext cx="613080" cy="633187"/>
          </a:xfrm>
          <a:prstGeom prst="rect">
            <a:avLst/>
          </a:prstGeom>
          <a:noFill/>
        </p:spPr>
        <p:txBody>
          <a:bodyPr wrap="square" rtlCol="0">
            <a:spAutoFit/>
          </a:bodyPr>
          <a:lstStyle/>
          <a:p>
            <a:pPr algn="ctr">
              <a:lnSpc>
                <a:spcPct val="120000"/>
              </a:lnSpc>
            </a:pPr>
            <a:r>
              <a:rPr lang="en-US" altLang="zh-CN" sz="3200" dirty="0" smtClean="0">
                <a:solidFill>
                  <a:schemeClr val="accent1"/>
                </a:solidFill>
                <a:latin typeface="+mj-ea"/>
                <a:ea typeface="+mj-ea"/>
              </a:rPr>
              <a:t>4</a:t>
            </a:r>
            <a:endParaRPr lang="zh-CN" altLang="en-US" sz="3200" dirty="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Step 3(</a:t>
            </a:r>
            <a:r>
              <a:rPr lang="zh-CN" altLang="en-US" dirty="0" smtClean="0"/>
              <a:t>步骤三名称</a:t>
            </a:r>
            <a:r>
              <a:rPr lang="en-US" altLang="zh-CN" dirty="0" smtClean="0"/>
              <a:t>)</a:t>
            </a:r>
            <a:endParaRPr lang="en-US" altLang="zh-CN" dirty="0"/>
          </a:p>
        </p:txBody>
      </p:sp>
      <p:sp>
        <p:nvSpPr>
          <p:cNvPr id="3" name="文本占位符 2"/>
          <p:cNvSpPr>
            <a:spLocks noGrp="1"/>
          </p:cNvSpPr>
          <p:nvPr>
            <p:ph type="body" sz="quarter" idx="11"/>
          </p:nvPr>
        </p:nvSpPr>
        <p:spPr/>
        <p:txBody>
          <a:bodyPr/>
          <a:lstStyle/>
          <a:p>
            <a:r>
              <a:rPr lang="zh-CN" altLang="en-US" dirty="0" smtClean="0"/>
              <a:t>步骤三</a:t>
            </a:r>
            <a:endParaRPr lang="zh-CN" altLang="en-US" dirty="0"/>
          </a:p>
        </p:txBody>
      </p:sp>
      <p:sp>
        <p:nvSpPr>
          <p:cNvPr id="6" name="矩形 5"/>
          <p:cNvSpPr/>
          <p:nvPr/>
        </p:nvSpPr>
        <p:spPr>
          <a:xfrm>
            <a:off x="3210094" y="6186279"/>
            <a:ext cx="2723823" cy="369332"/>
          </a:xfrm>
          <a:prstGeom prst="rect">
            <a:avLst/>
          </a:prstGeom>
        </p:spPr>
        <p:txBody>
          <a:bodyPr wrap="none">
            <a:spAutoFit/>
          </a:bodyPr>
          <a:lstStyle/>
          <a:p>
            <a:pPr algn="ctr"/>
            <a:r>
              <a:rPr lang="zh-CN" altLang="en-US" dirty="0" smtClean="0">
                <a:solidFill>
                  <a:schemeClr val="tx1">
                    <a:lumMod val="85000"/>
                    <a:lumOff val="15000"/>
                  </a:schemeClr>
                </a:solidFill>
              </a:rPr>
              <a:t>用一</a:t>
            </a:r>
            <a:r>
              <a:rPr lang="zh-CN" altLang="en-US" dirty="0">
                <a:solidFill>
                  <a:schemeClr val="tx1">
                    <a:lumMod val="85000"/>
                    <a:lumOff val="15000"/>
                  </a:schemeClr>
                </a:solidFill>
              </a:rPr>
              <a:t>张幻灯片说明</a:t>
            </a:r>
            <a:r>
              <a:rPr lang="zh-CN" altLang="en-US" dirty="0" smtClean="0">
                <a:solidFill>
                  <a:schemeClr val="tx1">
                    <a:lumMod val="85000"/>
                    <a:lumOff val="15000"/>
                  </a:schemeClr>
                </a:solidFill>
              </a:rPr>
              <a:t>步骤</a:t>
            </a:r>
            <a:r>
              <a:rPr lang="zh-CN" altLang="en-US" dirty="0">
                <a:solidFill>
                  <a:schemeClr val="tx1">
                    <a:lumMod val="85000"/>
                    <a:lumOff val="15000"/>
                  </a:schemeClr>
                </a:solidFill>
              </a:rPr>
              <a:t>三</a:t>
            </a:r>
            <a:endParaRPr lang="zh-CN" altLang="en-US" dirty="0">
              <a:solidFill>
                <a:schemeClr val="tx1">
                  <a:lumMod val="85000"/>
                  <a:lumOff val="15000"/>
                </a:schemeClr>
              </a:solidFill>
            </a:endParaRPr>
          </a:p>
        </p:txBody>
      </p:sp>
      <p:grpSp>
        <p:nvGrpSpPr>
          <p:cNvPr id="5" name="组合 4"/>
          <p:cNvGrpSpPr/>
          <p:nvPr/>
        </p:nvGrpSpPr>
        <p:grpSpPr>
          <a:xfrm>
            <a:off x="5281707" y="1166036"/>
            <a:ext cx="3028576" cy="1529821"/>
            <a:chOff x="5160682" y="1166036"/>
            <a:chExt cx="3028576" cy="1529821"/>
          </a:xfrm>
        </p:grpSpPr>
        <p:sp>
          <p:nvSpPr>
            <p:cNvPr id="12" name="椭圆 11"/>
            <p:cNvSpPr>
              <a:spLocks noChangeAspect="1"/>
            </p:cNvSpPr>
            <p:nvPr/>
          </p:nvSpPr>
          <p:spPr>
            <a:xfrm>
              <a:off x="5160682" y="1361802"/>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62895" y="1166036"/>
              <a:ext cx="1973733" cy="535531"/>
            </a:xfrm>
            <a:prstGeom prst="rect">
              <a:avLst/>
            </a:prstGeom>
          </p:spPr>
          <p:txBody>
            <a:bodyPr wrap="square">
              <a:spAutoFit/>
            </a:bodyPr>
            <a:lstStyle/>
            <a:p>
              <a:pPr>
                <a:lnSpc>
                  <a:spcPct val="120000"/>
                </a:lnSpc>
              </a:pPr>
              <a:r>
                <a:rPr lang="zh-CN" altLang="en-US" sz="2400" dirty="0">
                  <a:solidFill>
                    <a:schemeClr val="accent1"/>
                  </a:solidFill>
                  <a:latin typeface="+mn-ea"/>
                </a:rPr>
                <a:t>建立索引</a:t>
              </a:r>
              <a:endParaRPr lang="zh-CN" altLang="en-US" sz="2400" dirty="0">
                <a:solidFill>
                  <a:schemeClr val="accent1"/>
                </a:solidFill>
                <a:latin typeface="+mn-ea"/>
              </a:endParaRPr>
            </a:p>
          </p:txBody>
        </p:sp>
        <p:sp>
          <p:nvSpPr>
            <p:cNvPr id="14" name="矩形 13"/>
            <p:cNvSpPr/>
            <p:nvPr/>
          </p:nvSpPr>
          <p:spPr>
            <a:xfrm>
              <a:off x="5462896" y="1616966"/>
              <a:ext cx="1351776" cy="330411"/>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mn-ea"/>
                </a:rPr>
                <a:t>Create Index</a:t>
              </a:r>
              <a:endParaRPr lang="zh-CN" altLang="en-US" sz="1400" dirty="0">
                <a:solidFill>
                  <a:schemeClr val="tx1">
                    <a:lumMod val="85000"/>
                    <a:lumOff val="15000"/>
                  </a:schemeClr>
                </a:solidFill>
                <a:latin typeface="+mn-ea"/>
              </a:endParaRPr>
            </a:p>
          </p:txBody>
        </p:sp>
        <p:cxnSp>
          <p:nvCxnSpPr>
            <p:cNvPr id="15" name="直接连接符 14"/>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为原数据建立索引，便于搜索</a:t>
              </a:r>
              <a:endParaRPr lang="zh-CN" altLang="en-US" dirty="0">
                <a:latin typeface="+mn-ea"/>
              </a:endParaRPr>
            </a:p>
          </p:txBody>
        </p:sp>
      </p:grpSp>
      <p:grpSp>
        <p:nvGrpSpPr>
          <p:cNvPr id="20" name="组合 19"/>
          <p:cNvGrpSpPr/>
          <p:nvPr/>
        </p:nvGrpSpPr>
        <p:grpSpPr>
          <a:xfrm>
            <a:off x="5281707" y="2860292"/>
            <a:ext cx="3028576" cy="1529821"/>
            <a:chOff x="5160682" y="1166036"/>
            <a:chExt cx="3028576" cy="1529821"/>
          </a:xfrm>
        </p:grpSpPr>
        <p:sp>
          <p:nvSpPr>
            <p:cNvPr id="21" name="等腰三角形 20"/>
            <p:cNvSpPr>
              <a:spLocks noChangeAspect="1"/>
            </p:cNvSpPr>
            <p:nvPr/>
          </p:nvSpPr>
          <p:spPr>
            <a:xfrm>
              <a:off x="5160682" y="1361802"/>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462895" y="1166036"/>
              <a:ext cx="1973733"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计算</a:t>
              </a:r>
              <a:endParaRPr lang="zh-CN" altLang="en-US" sz="2400" dirty="0">
                <a:solidFill>
                  <a:schemeClr val="accent1"/>
                </a:solidFill>
                <a:latin typeface="+mn-ea"/>
              </a:endParaRPr>
            </a:p>
          </p:txBody>
        </p:sp>
        <p:sp>
          <p:nvSpPr>
            <p:cNvPr id="23" name="矩形 22"/>
            <p:cNvSpPr/>
            <p:nvPr/>
          </p:nvSpPr>
          <p:spPr>
            <a:xfrm>
              <a:off x="5462896" y="161696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Calculate</a:t>
              </a:r>
              <a:endParaRPr lang="zh-CN" altLang="en-US" sz="1400" dirty="0">
                <a:solidFill>
                  <a:schemeClr val="tx1">
                    <a:lumMod val="85000"/>
                    <a:lumOff val="15000"/>
                  </a:schemeClr>
                </a:solidFill>
                <a:latin typeface="+mn-ea"/>
              </a:endParaRPr>
            </a:p>
          </p:txBody>
        </p:sp>
        <p:cxnSp>
          <p:nvCxnSpPr>
            <p:cNvPr id="24" name="直接连接符 23"/>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在构建好的索引之上进行计算</a:t>
              </a:r>
              <a:endParaRPr lang="zh-CN" altLang="en-US" dirty="0">
                <a:latin typeface="+mn-ea"/>
              </a:endParaRPr>
            </a:p>
          </p:txBody>
        </p:sp>
      </p:grpSp>
      <p:grpSp>
        <p:nvGrpSpPr>
          <p:cNvPr id="28" name="组合 27"/>
          <p:cNvGrpSpPr/>
          <p:nvPr/>
        </p:nvGrpSpPr>
        <p:grpSpPr>
          <a:xfrm>
            <a:off x="5281707" y="4554548"/>
            <a:ext cx="3028576" cy="1529821"/>
            <a:chOff x="5160682" y="1166036"/>
            <a:chExt cx="3028576" cy="1529821"/>
          </a:xfrm>
        </p:grpSpPr>
        <p:sp>
          <p:nvSpPr>
            <p:cNvPr id="29" name="菱形 28"/>
            <p:cNvSpPr>
              <a:spLocks noChangeAspect="1"/>
            </p:cNvSpPr>
            <p:nvPr/>
          </p:nvSpPr>
          <p:spPr>
            <a:xfrm>
              <a:off x="5160682" y="1361802"/>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462895" y="1166036"/>
              <a:ext cx="1973733"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优化</a:t>
              </a:r>
              <a:endParaRPr lang="zh-CN" altLang="en-US" sz="2400" dirty="0">
                <a:solidFill>
                  <a:schemeClr val="accent1"/>
                </a:solidFill>
                <a:latin typeface="+mn-ea"/>
              </a:endParaRPr>
            </a:p>
          </p:txBody>
        </p:sp>
        <p:sp>
          <p:nvSpPr>
            <p:cNvPr id="31" name="矩形 30"/>
            <p:cNvSpPr/>
            <p:nvPr/>
          </p:nvSpPr>
          <p:spPr>
            <a:xfrm>
              <a:off x="5462896" y="161696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Optimize</a:t>
              </a:r>
              <a:endParaRPr lang="zh-CN" altLang="en-US" sz="1400" dirty="0">
                <a:solidFill>
                  <a:schemeClr val="tx1">
                    <a:lumMod val="85000"/>
                    <a:lumOff val="15000"/>
                  </a:schemeClr>
                </a:solidFill>
                <a:latin typeface="+mn-ea"/>
              </a:endParaRPr>
            </a:p>
          </p:txBody>
        </p:sp>
        <p:cxnSp>
          <p:nvCxnSpPr>
            <p:cNvPr id="32" name="直接连接符 31"/>
            <p:cNvCxnSpPr/>
            <p:nvPr/>
          </p:nvCxnSpPr>
          <p:spPr>
            <a:xfrm>
              <a:off x="5557371" y="1947377"/>
              <a:ext cx="1025927"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462895" y="1938727"/>
              <a:ext cx="2726363" cy="757130"/>
            </a:xfrm>
            <a:prstGeom prst="rect">
              <a:avLst/>
            </a:prstGeom>
          </p:spPr>
          <p:txBody>
            <a:bodyPr wrap="square">
              <a:spAutoFit/>
            </a:bodyPr>
            <a:lstStyle/>
            <a:p>
              <a:pPr>
                <a:lnSpc>
                  <a:spcPct val="120000"/>
                </a:lnSpc>
              </a:pPr>
              <a:r>
                <a:rPr lang="zh-CN" altLang="en-US" dirty="0" smtClean="0">
                  <a:latin typeface="+mn-ea"/>
                </a:rPr>
                <a:t>对原有算法进行优化，使用近似计算</a:t>
              </a:r>
              <a:endParaRPr lang="zh-CN" altLang="en-US" dirty="0">
                <a:latin typeface="+mn-ea"/>
              </a:endParaRPr>
            </a:p>
          </p:txBody>
        </p:sp>
      </p:grpSp>
      <p:pic>
        <p:nvPicPr>
          <p:cNvPr id="34" name="图片 33"/>
          <p:cNvPicPr>
            <a:picLocks noChangeAspect="1"/>
          </p:cNvPicPr>
          <p:nvPr/>
        </p:nvPicPr>
        <p:blipFill>
          <a:blip r:embed="rId1" cstate="print"/>
          <a:stretch>
            <a:fillRect/>
          </a:stretch>
        </p:blipFill>
        <p:spPr>
          <a:xfrm>
            <a:off x="889200" y="1270800"/>
            <a:ext cx="3993226" cy="1286367"/>
          </a:xfrm>
          <a:prstGeom prst="rect">
            <a:avLst/>
          </a:prstGeom>
        </p:spPr>
      </p:pic>
      <p:pic>
        <p:nvPicPr>
          <p:cNvPr id="36" name="图片 35"/>
          <p:cNvPicPr/>
          <p:nvPr/>
        </p:nvPicPr>
        <p:blipFill>
          <a:blip r:embed="rId2" cstate="print"/>
          <a:stretch>
            <a:fillRect/>
          </a:stretch>
        </p:blipFill>
        <p:spPr>
          <a:xfrm>
            <a:off x="887505" y="2973600"/>
            <a:ext cx="3993226" cy="1292400"/>
          </a:xfrm>
          <a:prstGeom prst="rect">
            <a:avLst/>
          </a:prstGeom>
        </p:spPr>
      </p:pic>
      <p:pic>
        <p:nvPicPr>
          <p:cNvPr id="38" name="图片 37"/>
          <p:cNvPicPr>
            <a:picLocks noChangeAspect="1"/>
          </p:cNvPicPr>
          <p:nvPr/>
        </p:nvPicPr>
        <p:blipFill>
          <a:blip r:embed="rId3" cstate="print"/>
          <a:stretch>
            <a:fillRect/>
          </a:stretch>
        </p:blipFill>
        <p:spPr>
          <a:xfrm>
            <a:off x="887505" y="4665600"/>
            <a:ext cx="3993226" cy="1292464"/>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a:t>
            </a:r>
            <a:r>
              <a:rPr lang="en-US" altLang="zh-CN" dirty="0" smtClean="0"/>
              <a:t>Summary</a:t>
            </a:r>
            <a:endParaRPr lang="en-US" altLang="zh-CN" dirty="0"/>
          </a:p>
        </p:txBody>
      </p:sp>
      <p:sp>
        <p:nvSpPr>
          <p:cNvPr id="3" name="文本占位符 2"/>
          <p:cNvSpPr>
            <a:spLocks noGrp="1"/>
          </p:cNvSpPr>
          <p:nvPr>
            <p:ph type="body" sz="quarter" idx="11"/>
          </p:nvPr>
        </p:nvSpPr>
        <p:spPr/>
        <p:txBody>
          <a:bodyPr/>
          <a:lstStyle/>
          <a:p>
            <a:r>
              <a:rPr lang="zh-CN" altLang="en-US" dirty="0" smtClean="0"/>
              <a:t>方案总结</a:t>
            </a:r>
            <a:endParaRPr lang="zh-CN" altLang="en-US" dirty="0"/>
          </a:p>
        </p:txBody>
      </p:sp>
      <p:sp>
        <p:nvSpPr>
          <p:cNvPr id="34" name="矩形 33"/>
          <p:cNvSpPr/>
          <p:nvPr/>
        </p:nvSpPr>
        <p:spPr>
          <a:xfrm>
            <a:off x="3094678" y="6186279"/>
            <a:ext cx="2954655" cy="369332"/>
          </a:xfrm>
          <a:prstGeom prst="rect">
            <a:avLst/>
          </a:prstGeom>
        </p:spPr>
        <p:txBody>
          <a:bodyPr wrap="none">
            <a:spAutoFit/>
          </a:bodyPr>
          <a:lstStyle/>
          <a:p>
            <a:pPr algn="ctr"/>
            <a:r>
              <a:rPr lang="zh-CN" altLang="en-US" dirty="0" smtClean="0">
                <a:solidFill>
                  <a:schemeClr val="tx1">
                    <a:lumMod val="85000"/>
                    <a:lumOff val="15000"/>
                  </a:schemeClr>
                </a:solidFill>
              </a:rPr>
              <a:t>说明提出的方案简单又高效</a:t>
            </a:r>
            <a:endParaRPr lang="zh-CN" altLang="en-US" dirty="0">
              <a:solidFill>
                <a:schemeClr val="tx1">
                  <a:lumMod val="85000"/>
                  <a:lumOff val="15000"/>
                </a:schemeClr>
              </a:solidFill>
            </a:endParaRPr>
          </a:p>
        </p:txBody>
      </p:sp>
      <p:sp>
        <p:nvSpPr>
          <p:cNvPr id="36" name="椭圆 35"/>
          <p:cNvSpPr/>
          <p:nvPr/>
        </p:nvSpPr>
        <p:spPr>
          <a:xfrm>
            <a:off x="1609029" y="2416541"/>
            <a:ext cx="2043953" cy="204395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2005717" y="3521776"/>
            <a:ext cx="1250576" cy="584775"/>
          </a:xfrm>
          <a:prstGeom prst="rect">
            <a:avLst/>
          </a:prstGeom>
          <a:noFill/>
        </p:spPr>
        <p:txBody>
          <a:bodyPr wrap="square" rtlCol="0">
            <a:spAutoFit/>
          </a:bodyPr>
          <a:lstStyle/>
          <a:p>
            <a:pPr algn="ctr"/>
            <a:r>
              <a:rPr lang="zh-CN" altLang="en-US" sz="3200" dirty="0">
                <a:solidFill>
                  <a:schemeClr val="bg1"/>
                </a:solidFill>
              </a:rPr>
              <a:t>简单</a:t>
            </a:r>
            <a:endParaRPr lang="zh-CN" altLang="en-US" sz="3200" dirty="0">
              <a:solidFill>
                <a:schemeClr val="bg1"/>
              </a:solidFill>
            </a:endParaRPr>
          </a:p>
        </p:txBody>
      </p:sp>
      <p:sp>
        <p:nvSpPr>
          <p:cNvPr id="42" name="文本框 41"/>
          <p:cNvSpPr txBox="1"/>
          <p:nvPr/>
        </p:nvSpPr>
        <p:spPr>
          <a:xfrm>
            <a:off x="1608605" y="2977342"/>
            <a:ext cx="2044800" cy="584775"/>
          </a:xfrm>
          <a:prstGeom prst="rect">
            <a:avLst/>
          </a:prstGeom>
          <a:noFill/>
        </p:spPr>
        <p:txBody>
          <a:bodyPr wrap="square" rtlCol="0">
            <a:spAutoFit/>
          </a:bodyPr>
          <a:lstStyle/>
          <a:p>
            <a:pPr algn="ctr"/>
            <a:r>
              <a:rPr lang="en-US" altLang="zh-CN" sz="3200" b="1" dirty="0" smtClean="0">
                <a:solidFill>
                  <a:schemeClr val="bg1"/>
                </a:solidFill>
                <a:latin typeface="+mj-ea"/>
                <a:ea typeface="+mj-ea"/>
              </a:rPr>
              <a:t>Simple</a:t>
            </a:r>
            <a:endParaRPr lang="zh-CN" altLang="en-US" sz="3200" b="1" dirty="0">
              <a:solidFill>
                <a:schemeClr val="bg1"/>
              </a:solidFill>
              <a:latin typeface="+mj-ea"/>
              <a:ea typeface="+mj-ea"/>
            </a:endParaRPr>
          </a:p>
        </p:txBody>
      </p:sp>
      <p:sp>
        <p:nvSpPr>
          <p:cNvPr id="44" name="椭圆 43"/>
          <p:cNvSpPr/>
          <p:nvPr/>
        </p:nvSpPr>
        <p:spPr>
          <a:xfrm>
            <a:off x="5491443" y="2416541"/>
            <a:ext cx="2043953" cy="204395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5888131" y="3521776"/>
            <a:ext cx="1250576" cy="584775"/>
          </a:xfrm>
          <a:prstGeom prst="rect">
            <a:avLst/>
          </a:prstGeom>
          <a:noFill/>
        </p:spPr>
        <p:txBody>
          <a:bodyPr wrap="square" rtlCol="0">
            <a:spAutoFit/>
          </a:bodyPr>
          <a:lstStyle/>
          <a:p>
            <a:pPr algn="ctr"/>
            <a:r>
              <a:rPr lang="zh-CN" altLang="en-US" sz="3200" dirty="0">
                <a:solidFill>
                  <a:schemeClr val="bg1"/>
                </a:solidFill>
              </a:rPr>
              <a:t>有效</a:t>
            </a:r>
            <a:endParaRPr lang="zh-CN" altLang="en-US" sz="3200" dirty="0">
              <a:solidFill>
                <a:schemeClr val="bg1"/>
              </a:solidFill>
            </a:endParaRPr>
          </a:p>
        </p:txBody>
      </p:sp>
      <p:sp>
        <p:nvSpPr>
          <p:cNvPr id="46" name="文本框 45"/>
          <p:cNvSpPr txBox="1"/>
          <p:nvPr/>
        </p:nvSpPr>
        <p:spPr>
          <a:xfrm>
            <a:off x="5491443" y="2977342"/>
            <a:ext cx="2043953" cy="584775"/>
          </a:xfrm>
          <a:prstGeom prst="rect">
            <a:avLst/>
          </a:prstGeom>
          <a:noFill/>
        </p:spPr>
        <p:txBody>
          <a:bodyPr wrap="square" rtlCol="0">
            <a:spAutoFit/>
          </a:bodyPr>
          <a:lstStyle/>
          <a:p>
            <a:pPr algn="ctr"/>
            <a:r>
              <a:rPr lang="en-US" altLang="zh-CN" sz="3200" b="1" dirty="0" smtClean="0">
                <a:solidFill>
                  <a:schemeClr val="bg1"/>
                </a:solidFill>
                <a:latin typeface="+mj-ea"/>
                <a:ea typeface="+mj-ea"/>
              </a:rPr>
              <a:t>Effective</a:t>
            </a:r>
            <a:endParaRPr lang="zh-CN" altLang="en-US" sz="3200" b="1" dirty="0">
              <a:solidFill>
                <a:schemeClr val="bg1"/>
              </a:solidFill>
              <a:latin typeface="+mj-ea"/>
              <a:ea typeface="+mj-e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研究成果</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Result</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en-US" altLang="zh-CN" dirty="0" smtClean="0"/>
              <a:t>Experiment</a:t>
            </a:r>
            <a:endParaRPr lang="en-US" altLang="zh-CN" dirty="0"/>
          </a:p>
        </p:txBody>
      </p:sp>
      <p:sp>
        <p:nvSpPr>
          <p:cNvPr id="5" name="文本占位符 4"/>
          <p:cNvSpPr>
            <a:spLocks noGrp="1"/>
          </p:cNvSpPr>
          <p:nvPr>
            <p:ph type="body" sz="quarter" idx="11"/>
          </p:nvPr>
        </p:nvSpPr>
        <p:spPr/>
        <p:txBody>
          <a:bodyPr/>
          <a:lstStyle/>
          <a:p>
            <a:r>
              <a:rPr lang="zh-CN" altLang="en-US" dirty="0" smtClean="0"/>
              <a:t>实验</a:t>
            </a:r>
            <a:endParaRPr lang="zh-CN" altLang="en-US" dirty="0"/>
          </a:p>
        </p:txBody>
      </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69868" y="1328400"/>
            <a:ext cx="7804265" cy="4597200"/>
          </a:xfrm>
          <a:prstGeom prst="rect">
            <a:avLst/>
          </a:prstGeom>
        </p:spPr>
      </p:pic>
      <p:sp>
        <p:nvSpPr>
          <p:cNvPr id="7" name="矩形 6"/>
          <p:cNvSpPr/>
          <p:nvPr/>
        </p:nvSpPr>
        <p:spPr>
          <a:xfrm>
            <a:off x="3210093" y="6186279"/>
            <a:ext cx="2723824" cy="369332"/>
          </a:xfrm>
          <a:prstGeom prst="rect">
            <a:avLst/>
          </a:prstGeom>
        </p:spPr>
        <p:txBody>
          <a:bodyPr wrap="none">
            <a:spAutoFit/>
          </a:bodyPr>
          <a:lstStyle/>
          <a:p>
            <a:pPr algn="ctr"/>
            <a:r>
              <a:rPr lang="zh-CN" altLang="en-US" dirty="0" smtClean="0">
                <a:solidFill>
                  <a:schemeClr val="tx1">
                    <a:lumMod val="85000"/>
                    <a:lumOff val="15000"/>
                  </a:schemeClr>
                </a:solidFill>
              </a:rPr>
              <a:t>用一张图片引出实验部分</a:t>
            </a:r>
            <a:endParaRPr lang="zh-CN" altLang="en-US" dirty="0">
              <a:solidFill>
                <a:schemeClr val="tx1">
                  <a:lumMod val="85000"/>
                  <a:lumOff val="15000"/>
                </a:schemeClr>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Experiment Approach </a:t>
            </a:r>
            <a:endParaRPr lang="en-US" altLang="zh-CN" dirty="0"/>
          </a:p>
        </p:txBody>
      </p:sp>
      <p:sp>
        <p:nvSpPr>
          <p:cNvPr id="3" name="文本占位符 2"/>
          <p:cNvSpPr>
            <a:spLocks noGrp="1"/>
          </p:cNvSpPr>
          <p:nvPr>
            <p:ph type="body" sz="quarter" idx="11"/>
          </p:nvPr>
        </p:nvSpPr>
        <p:spPr/>
        <p:txBody>
          <a:bodyPr/>
          <a:lstStyle/>
          <a:p>
            <a:r>
              <a:rPr lang="zh-CN" altLang="en-US" dirty="0" smtClean="0"/>
              <a:t>实验方案对比</a:t>
            </a:r>
            <a:endParaRPr lang="zh-CN" altLang="en-US" dirty="0"/>
          </a:p>
        </p:txBody>
      </p:sp>
      <p:graphicFrame>
        <p:nvGraphicFramePr>
          <p:cNvPr id="4" name="表格 3"/>
          <p:cNvGraphicFramePr>
            <a:graphicFrameLocks noGrp="1"/>
          </p:cNvGraphicFramePr>
          <p:nvPr/>
        </p:nvGraphicFramePr>
        <p:xfrm>
          <a:off x="732971" y="1550004"/>
          <a:ext cx="7678059" cy="4140000"/>
        </p:xfrm>
        <a:graphic>
          <a:graphicData uri="http://schemas.openxmlformats.org/drawingml/2006/table">
            <a:tbl>
              <a:tblPr firstRow="1" bandRow="1">
                <a:tableStyleId>{3B4B98B0-60AC-42C2-AFA5-B58CD77FA1E5}</a:tableStyleId>
              </a:tblPr>
              <a:tblGrid>
                <a:gridCol w="2559353"/>
                <a:gridCol w="2559353"/>
                <a:gridCol w="2559353"/>
              </a:tblGrid>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endParaRPr lang="zh-CN" altLang="en-US" sz="2400" b="0" kern="1200" dirty="0">
                        <a:solidFill>
                          <a:schemeClr val="accent1"/>
                        </a:solidFill>
                        <a:latin typeface="+mj-ea"/>
                        <a:ea typeface="+mj-ea"/>
                        <a:cs typeface="+mn-cs"/>
                      </a:endParaRPr>
                    </a:p>
                  </a:txBody>
                  <a:tcPr anchor="ctr"/>
                </a:tc>
                <a:tc>
                  <a:txBody>
                    <a:bodyPr/>
                    <a:lstStyle/>
                    <a:p>
                      <a:pPr marL="0" algn="ctr" defTabSz="914400" rtl="0" eaLnBrk="1" latinLnBrk="0" hangingPunct="1"/>
                      <a:r>
                        <a:rPr lang="zh-CN" altLang="en-US" sz="2400" b="0" kern="1200" dirty="0" smtClean="0">
                          <a:solidFill>
                            <a:schemeClr val="accent1"/>
                          </a:solidFill>
                          <a:latin typeface="+mj-ea"/>
                          <a:ea typeface="+mj-ea"/>
                          <a:cs typeface="+mn-cs"/>
                        </a:rPr>
                        <a:t>优点</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400" b="0" dirty="0" smtClean="0">
                          <a:solidFill>
                            <a:schemeClr val="accent1"/>
                          </a:solidFill>
                          <a:latin typeface="+mj-ea"/>
                          <a:ea typeface="+mj-ea"/>
                        </a:rPr>
                        <a:t>缺点</a:t>
                      </a:r>
                      <a:endParaRPr lang="zh-CN" altLang="en-US" sz="2400" b="0" dirty="0">
                        <a:solidFill>
                          <a:schemeClr val="accent1"/>
                        </a:solidFill>
                        <a:latin typeface="+mj-ea"/>
                        <a:ea typeface="+mj-ea"/>
                      </a:endParaRPr>
                    </a:p>
                  </a:txBody>
                  <a:tcPr anchor="ct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A</a:t>
                      </a:r>
                      <a:endParaRPr lang="zh-CN" altLang="en-US" sz="2400" b="0" kern="1200" dirty="0">
                        <a:solidFill>
                          <a:schemeClr val="accent1"/>
                        </a:solidFill>
                        <a:latin typeface="+mj-ea"/>
                        <a:ea typeface="+mj-ea"/>
                        <a:cs typeface="+mn-cs"/>
                      </a:endParaRPr>
                    </a:p>
                  </a:txBody>
                  <a:tcPr anchor="ctr">
                    <a:solidFill>
                      <a:schemeClr val="accent1">
                        <a:alpha val="10000"/>
                      </a:schemeClr>
                    </a:solidFill>
                  </a:tcP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优点</a:t>
                      </a:r>
                      <a:r>
                        <a:rPr lang="en-US" altLang="zh-CN" sz="2000" dirty="0" smtClean="0">
                          <a:latin typeface="微软雅黑 Light" panose="020B0502040204020203" pitchFamily="34" charset="-122"/>
                          <a:ea typeface="微软雅黑 Light" panose="020B0502040204020203" pitchFamily="34" charset="-122"/>
                        </a:rPr>
                        <a:t>A</a:t>
                      </a:r>
                      <a:endParaRPr lang="zh-CN" altLang="en-US" sz="2000" dirty="0">
                        <a:latin typeface="微软雅黑 Light" panose="020B0502040204020203" pitchFamily="34" charset="-122"/>
                        <a:ea typeface="微软雅黑 Light" panose="020B0502040204020203" pitchFamily="34" charset="-122"/>
                      </a:endParaRPr>
                    </a:p>
                  </a:txBody>
                  <a:tcPr anchor="ctr">
                    <a:solidFill>
                      <a:schemeClr val="accent1">
                        <a:alpha val="10000"/>
                      </a:schemeClr>
                    </a:solidFill>
                  </a:tcPr>
                </a:tc>
                <a:tc>
                  <a:txBody>
                    <a:bodyPr/>
                    <a:lstStyle/>
                    <a:p>
                      <a:pPr algn="ctr"/>
                      <a:r>
                        <a:rPr lang="zh-CN" altLang="en-US" sz="2000" dirty="0" smtClean="0">
                          <a:solidFill>
                            <a:srgbClr val="C00000"/>
                          </a:solidFill>
                          <a:latin typeface="+mn-ea"/>
                          <a:ea typeface="+mn-ea"/>
                        </a:rPr>
                        <a:t>缺点</a:t>
                      </a:r>
                      <a:r>
                        <a:rPr lang="en-US" altLang="zh-CN" sz="2000" dirty="0" smtClean="0">
                          <a:solidFill>
                            <a:srgbClr val="C00000"/>
                          </a:solidFill>
                          <a:latin typeface="+mn-ea"/>
                          <a:ea typeface="+mn-ea"/>
                        </a:rPr>
                        <a:t>A</a:t>
                      </a:r>
                      <a:endParaRPr lang="zh-CN" altLang="en-US" sz="2000" dirty="0">
                        <a:solidFill>
                          <a:srgbClr val="C00000"/>
                        </a:solidFill>
                        <a:latin typeface="+mn-ea"/>
                        <a:ea typeface="+mn-ea"/>
                      </a:endParaRPr>
                    </a:p>
                  </a:txBody>
                  <a:tcPr anchor="ctr">
                    <a:solidFill>
                      <a:schemeClr val="accent1">
                        <a:alpha val="10000"/>
                      </a:schemeClr>
                    </a:solidFill>
                  </a:tcPr>
                </a:tc>
              </a:tr>
              <a:tr h="828000">
                <a:tc>
                  <a:txBody>
                    <a:bodyPr/>
                    <a:lstStyle/>
                    <a:p>
                      <a:pPr algn="ctr"/>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B</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优点</a:t>
                      </a:r>
                      <a:r>
                        <a:rPr lang="en-US" altLang="zh-CN" sz="2000" dirty="0" smtClean="0">
                          <a:latin typeface="微软雅黑 Light" panose="020B0502040204020203" pitchFamily="34" charset="-122"/>
                          <a:ea typeface="微软雅黑 Light" panose="020B0502040204020203" pitchFamily="34" charset="-122"/>
                        </a:rPr>
                        <a:t>B</a:t>
                      </a:r>
                      <a:endParaRPr lang="zh-CN" altLang="en-US" sz="2000" dirty="0">
                        <a:latin typeface="微软雅黑 Light" panose="020B0502040204020203" pitchFamily="34" charset="-122"/>
                        <a:ea typeface="微软雅黑 Light" panose="020B0502040204020203" pitchFamily="34" charset="-122"/>
                      </a:endParaRPr>
                    </a:p>
                  </a:txBody>
                  <a:tcPr anchor="ct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缺点</a:t>
                      </a:r>
                      <a:r>
                        <a:rPr lang="en-US" altLang="zh-CN" sz="2000" dirty="0" smtClean="0">
                          <a:latin typeface="微软雅黑 Light" panose="020B0502040204020203" pitchFamily="34" charset="-122"/>
                          <a:ea typeface="微软雅黑 Light" panose="020B0502040204020203" pitchFamily="34" charset="-122"/>
                        </a:rPr>
                        <a:t>B</a:t>
                      </a:r>
                      <a:endParaRPr lang="zh-CN" altLang="en-US" sz="2000" dirty="0">
                        <a:latin typeface="微软雅黑 Light" panose="020B0502040204020203" pitchFamily="34" charset="-122"/>
                        <a:ea typeface="微软雅黑 Light" panose="020B0502040204020203" pitchFamily="34" charset="-122"/>
                      </a:endParaRPr>
                    </a:p>
                  </a:txBody>
                  <a:tcPr anchor="ct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C</a:t>
                      </a:r>
                      <a:endParaRPr lang="zh-CN" altLang="en-US" sz="2400" b="0" kern="1200" dirty="0">
                        <a:solidFill>
                          <a:schemeClr val="accent1"/>
                        </a:solidFill>
                        <a:latin typeface="+mj-ea"/>
                        <a:ea typeface="+mj-ea"/>
                        <a:cs typeface="+mn-cs"/>
                      </a:endParaRPr>
                    </a:p>
                  </a:txBody>
                  <a:tcPr anchor="ctr">
                    <a:solidFill>
                      <a:schemeClr val="accent1">
                        <a:alpha val="10000"/>
                      </a:schemeClr>
                    </a:solidFill>
                  </a:tcPr>
                </a:tc>
                <a:tc>
                  <a:txBody>
                    <a:bodyPr/>
                    <a:lstStyle/>
                    <a:p>
                      <a:pPr algn="ctr"/>
                      <a:r>
                        <a:rPr lang="zh-CN" altLang="en-US" sz="2000" dirty="0" smtClean="0">
                          <a:solidFill>
                            <a:srgbClr val="C00000"/>
                          </a:solidFill>
                          <a:latin typeface="+mn-ea"/>
                          <a:ea typeface="+mn-ea"/>
                        </a:rPr>
                        <a:t>优点</a:t>
                      </a:r>
                      <a:r>
                        <a:rPr lang="en-US" altLang="zh-CN" sz="2000" dirty="0" smtClean="0">
                          <a:solidFill>
                            <a:srgbClr val="C00000"/>
                          </a:solidFill>
                          <a:latin typeface="+mn-ea"/>
                          <a:ea typeface="+mn-ea"/>
                        </a:rPr>
                        <a:t>C</a:t>
                      </a:r>
                      <a:endParaRPr lang="zh-CN" altLang="en-US" sz="2000" dirty="0">
                        <a:solidFill>
                          <a:srgbClr val="C00000"/>
                        </a:solidFill>
                        <a:latin typeface="+mn-ea"/>
                        <a:ea typeface="+mn-ea"/>
                      </a:endParaRPr>
                    </a:p>
                  </a:txBody>
                  <a:tcPr anchor="ctr">
                    <a:solidFill>
                      <a:schemeClr val="accent1">
                        <a:alpha val="10000"/>
                      </a:schemeClr>
                    </a:solidFill>
                  </a:tcP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缺点</a:t>
                      </a:r>
                      <a:r>
                        <a:rPr lang="en-US" altLang="zh-CN" sz="2000" dirty="0" smtClean="0">
                          <a:latin typeface="微软雅黑 Light" panose="020B0502040204020203" pitchFamily="34" charset="-122"/>
                          <a:ea typeface="微软雅黑 Light" panose="020B0502040204020203" pitchFamily="34" charset="-122"/>
                        </a:rPr>
                        <a:t>C</a:t>
                      </a:r>
                      <a:endParaRPr lang="zh-CN" altLang="en-US" sz="2000" dirty="0">
                        <a:latin typeface="微软雅黑 Light" panose="020B0502040204020203" pitchFamily="34" charset="-122"/>
                        <a:ea typeface="微软雅黑 Light" panose="020B0502040204020203" pitchFamily="34" charset="-122"/>
                      </a:endParaRPr>
                    </a:p>
                  </a:txBody>
                  <a:tcPr anchor="ctr">
                    <a:solidFill>
                      <a:schemeClr val="accent1">
                        <a:alpha val="10000"/>
                      </a:schemeClr>
                    </a:solidFill>
                  </a:tcPr>
                </a:tc>
              </a:tr>
              <a:tr h="828000">
                <a:tc>
                  <a:txBody>
                    <a:bodyPr/>
                    <a:lstStyle/>
                    <a:p>
                      <a:pPr marL="0" algn="ctr" defTabSz="914400" rtl="0" eaLnBrk="1" latinLnBrk="0" hangingPunct="1"/>
                      <a:r>
                        <a:rPr lang="zh-CN" altLang="en-US" sz="2400" b="0" kern="1200" dirty="0" smtClean="0">
                          <a:solidFill>
                            <a:schemeClr val="accent1"/>
                          </a:solidFill>
                          <a:latin typeface="+mj-ea"/>
                          <a:ea typeface="+mj-ea"/>
                          <a:cs typeface="+mn-cs"/>
                        </a:rPr>
                        <a:t>方案</a:t>
                      </a:r>
                      <a:r>
                        <a:rPr lang="en-US" altLang="zh-CN" sz="2400" b="0" kern="1200" dirty="0" smtClean="0">
                          <a:solidFill>
                            <a:schemeClr val="accent1"/>
                          </a:solidFill>
                          <a:latin typeface="+mj-ea"/>
                          <a:ea typeface="+mj-ea"/>
                          <a:cs typeface="+mn-cs"/>
                        </a:rPr>
                        <a:t>D</a:t>
                      </a:r>
                      <a:endParaRPr lang="zh-CN" altLang="en-US" sz="2400" b="0" kern="1200" dirty="0">
                        <a:solidFill>
                          <a:schemeClr val="accent1"/>
                        </a:solidFill>
                        <a:latin typeface="+mj-ea"/>
                        <a:ea typeface="+mj-ea"/>
                        <a:cs typeface="+mn-cs"/>
                      </a:endParaRPr>
                    </a:p>
                  </a:txBody>
                  <a:tcPr anchor="ct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优点</a:t>
                      </a:r>
                      <a:r>
                        <a:rPr lang="en-US" altLang="zh-CN" sz="2000" dirty="0" smtClean="0">
                          <a:latin typeface="微软雅黑 Light" panose="020B0502040204020203" pitchFamily="34" charset="-122"/>
                          <a:ea typeface="微软雅黑 Light" panose="020B0502040204020203" pitchFamily="34" charset="-122"/>
                        </a:rPr>
                        <a:t>D</a:t>
                      </a:r>
                      <a:endParaRPr lang="zh-CN" altLang="en-US" sz="2000" dirty="0">
                        <a:latin typeface="微软雅黑 Light" panose="020B0502040204020203" pitchFamily="34" charset="-122"/>
                        <a:ea typeface="微软雅黑 Light" panose="020B0502040204020203" pitchFamily="34" charset="-122"/>
                      </a:endParaRPr>
                    </a:p>
                  </a:txBody>
                  <a:tcPr anchor="ctr"/>
                </a:tc>
                <a:tc>
                  <a:txBody>
                    <a:bodyPr/>
                    <a:lstStyle/>
                    <a:p>
                      <a:pPr algn="ctr"/>
                      <a:r>
                        <a:rPr lang="zh-CN" altLang="en-US" sz="2000" dirty="0" smtClean="0">
                          <a:latin typeface="微软雅黑 Light" panose="020B0502040204020203" pitchFamily="34" charset="-122"/>
                          <a:ea typeface="微软雅黑 Light" panose="020B0502040204020203" pitchFamily="34" charset="-122"/>
                        </a:rPr>
                        <a:t>缺点</a:t>
                      </a:r>
                      <a:r>
                        <a:rPr lang="en-US" altLang="zh-CN" sz="2000" dirty="0" smtClean="0">
                          <a:latin typeface="微软雅黑 Light" panose="020B0502040204020203" pitchFamily="34" charset="-122"/>
                          <a:ea typeface="微软雅黑 Light" panose="020B0502040204020203" pitchFamily="34" charset="-122"/>
                        </a:rPr>
                        <a:t>D</a:t>
                      </a:r>
                      <a:endParaRPr lang="zh-CN" altLang="en-US" sz="2000" dirty="0">
                        <a:latin typeface="微软雅黑 Light" panose="020B0502040204020203" pitchFamily="34" charset="-122"/>
                        <a:ea typeface="微软雅黑 Light" panose="020B0502040204020203" pitchFamily="34" charset="-122"/>
                      </a:endParaRPr>
                    </a:p>
                  </a:txBody>
                  <a:tcPr anchor="ctr"/>
                </a:tc>
              </a:tr>
            </a:tbl>
          </a:graphicData>
        </a:graphic>
      </p:graphicFrame>
      <p:sp>
        <p:nvSpPr>
          <p:cNvPr id="5" name="矩形 4"/>
          <p:cNvSpPr/>
          <p:nvPr/>
        </p:nvSpPr>
        <p:spPr>
          <a:xfrm>
            <a:off x="2863844" y="6186279"/>
            <a:ext cx="3416320" cy="369332"/>
          </a:xfrm>
          <a:prstGeom prst="rect">
            <a:avLst/>
          </a:prstGeom>
        </p:spPr>
        <p:txBody>
          <a:bodyPr wrap="none">
            <a:spAutoFit/>
          </a:bodyPr>
          <a:lstStyle/>
          <a:p>
            <a:pPr algn="ctr"/>
            <a:r>
              <a:rPr lang="zh-CN" altLang="en-US" dirty="0" smtClean="0">
                <a:solidFill>
                  <a:schemeClr val="tx1">
                    <a:lumMod val="85000"/>
                    <a:lumOff val="15000"/>
                  </a:schemeClr>
                </a:solidFill>
              </a:rPr>
              <a:t>用表格来对比实验中使用的方案</a:t>
            </a:r>
            <a:endParaRPr lang="zh-CN" altLang="en-US" dirty="0">
              <a:solidFill>
                <a:schemeClr val="tx1">
                  <a:lumMod val="85000"/>
                  <a:lumOff val="15000"/>
                </a:scheme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Approach </a:t>
            </a:r>
            <a:r>
              <a:rPr lang="en-US" altLang="zh-CN" dirty="0" smtClean="0"/>
              <a:t>Summary</a:t>
            </a:r>
            <a:endParaRPr lang="en-US" altLang="zh-CN" dirty="0"/>
          </a:p>
        </p:txBody>
      </p:sp>
      <p:sp>
        <p:nvSpPr>
          <p:cNvPr id="3" name="文本占位符 2"/>
          <p:cNvSpPr>
            <a:spLocks noGrp="1"/>
          </p:cNvSpPr>
          <p:nvPr>
            <p:ph type="body" sz="quarter" idx="11"/>
          </p:nvPr>
        </p:nvSpPr>
        <p:spPr/>
        <p:txBody>
          <a:bodyPr/>
          <a:lstStyle/>
          <a:p>
            <a:r>
              <a:rPr lang="zh-CN" altLang="en-US" dirty="0" smtClean="0"/>
              <a:t>方案总结</a:t>
            </a:r>
            <a:endParaRPr lang="zh-CN" altLang="en-US" dirty="0"/>
          </a:p>
        </p:txBody>
      </p:sp>
      <p:sp>
        <p:nvSpPr>
          <p:cNvPr id="34" name="矩形 33"/>
          <p:cNvSpPr/>
          <p:nvPr/>
        </p:nvSpPr>
        <p:spPr>
          <a:xfrm>
            <a:off x="2979262" y="6186279"/>
            <a:ext cx="3185487" cy="369332"/>
          </a:xfrm>
          <a:prstGeom prst="rect">
            <a:avLst/>
          </a:prstGeom>
        </p:spPr>
        <p:txBody>
          <a:bodyPr wrap="none">
            <a:spAutoFit/>
          </a:bodyPr>
          <a:lstStyle/>
          <a:p>
            <a:pPr algn="ctr"/>
            <a:r>
              <a:rPr lang="zh-CN" altLang="en-US" dirty="0" smtClean="0">
                <a:solidFill>
                  <a:schemeClr val="tx1">
                    <a:lumMod val="85000"/>
                    <a:lumOff val="15000"/>
                  </a:schemeClr>
                </a:solidFill>
              </a:rPr>
              <a:t>用图表来表示本文方案的提高</a:t>
            </a:r>
            <a:endParaRPr lang="zh-CN" altLang="en-US" dirty="0">
              <a:solidFill>
                <a:schemeClr val="tx1">
                  <a:lumMod val="85000"/>
                  <a:lumOff val="15000"/>
                </a:schemeClr>
              </a:solidFill>
            </a:endParaRPr>
          </a:p>
        </p:txBody>
      </p:sp>
      <p:grpSp>
        <p:nvGrpSpPr>
          <p:cNvPr id="19" name="组合 18"/>
          <p:cNvGrpSpPr>
            <a:grpSpLocks noChangeAspect="1"/>
          </p:cNvGrpSpPr>
          <p:nvPr/>
        </p:nvGrpSpPr>
        <p:grpSpPr>
          <a:xfrm>
            <a:off x="1096610" y="1979495"/>
            <a:ext cx="1547999" cy="1548000"/>
            <a:chOff x="1123567" y="2124636"/>
            <a:chExt cx="1855695" cy="1855696"/>
          </a:xfrm>
        </p:grpSpPr>
        <p:sp>
          <p:nvSpPr>
            <p:cNvPr id="4" name="椭圆 3"/>
            <p:cNvSpPr/>
            <p:nvPr/>
          </p:nvSpPr>
          <p:spPr>
            <a:xfrm>
              <a:off x="1123567"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1188646" y="3379603"/>
              <a:ext cx="1636230" cy="600729"/>
            </a:xfrm>
            <a:custGeom>
              <a:avLst/>
              <a:gdLst>
                <a:gd name="connsiteX0" fmla="*/ 1090529 w 1636230"/>
                <a:gd name="connsiteY0" fmla="*/ 1176 h 600729"/>
                <a:gd name="connsiteX1" fmla="*/ 1621971 w 1636230"/>
                <a:gd name="connsiteY1" fmla="*/ 180140 h 600729"/>
                <a:gd name="connsiteX2" fmla="*/ 1636230 w 1636230"/>
                <a:gd name="connsiteY2" fmla="*/ 184941 h 600729"/>
                <a:gd name="connsiteX3" fmla="*/ 1632154 w 1636230"/>
                <a:gd name="connsiteY3" fmla="*/ 191650 h 600729"/>
                <a:gd name="connsiteX4" fmla="*/ 862768 w 1636230"/>
                <a:gd name="connsiteY4" fmla="*/ 600729 h 600729"/>
                <a:gd name="connsiteX5" fmla="*/ 7835 w 1636230"/>
                <a:gd name="connsiteY5" fmla="*/ 34041 h 600729"/>
                <a:gd name="connsiteX6" fmla="*/ 0 w 1636230"/>
                <a:gd name="connsiteY6" fmla="*/ 12635 h 600729"/>
                <a:gd name="connsiteX7" fmla="*/ 27645 w 1636230"/>
                <a:gd name="connsiteY7" fmla="*/ 18220 h 600729"/>
                <a:gd name="connsiteX8" fmla="*/ 862768 w 1636230"/>
                <a:gd name="connsiteY8" fmla="*/ 111963 h 600729"/>
                <a:gd name="connsiteX9" fmla="*/ 1090529 w 1636230"/>
                <a:gd name="connsiteY9" fmla="*/ 1176 h 600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36230" h="600729">
                  <a:moveTo>
                    <a:pt x="1090529" y="1176"/>
                  </a:moveTo>
                  <a:cubicBezTo>
                    <a:pt x="1267676" y="-13407"/>
                    <a:pt x="1444824" y="111206"/>
                    <a:pt x="1621971" y="180140"/>
                  </a:cubicBezTo>
                  <a:lnTo>
                    <a:pt x="1636230" y="184941"/>
                  </a:lnTo>
                  <a:lnTo>
                    <a:pt x="1632154" y="191650"/>
                  </a:lnTo>
                  <a:cubicBezTo>
                    <a:pt x="1465413" y="438459"/>
                    <a:pt x="1183041" y="600729"/>
                    <a:pt x="862768" y="600729"/>
                  </a:cubicBezTo>
                  <a:cubicBezTo>
                    <a:pt x="478441" y="600729"/>
                    <a:pt x="148690" y="367060"/>
                    <a:pt x="7835" y="34041"/>
                  </a:cubicBezTo>
                  <a:lnTo>
                    <a:pt x="0" y="12635"/>
                  </a:lnTo>
                  <a:lnTo>
                    <a:pt x="27645" y="18220"/>
                  </a:lnTo>
                  <a:cubicBezTo>
                    <a:pt x="306019" y="95298"/>
                    <a:pt x="584394" y="378610"/>
                    <a:pt x="862768" y="111963"/>
                  </a:cubicBezTo>
                  <a:cubicBezTo>
                    <a:pt x="938688" y="39241"/>
                    <a:pt x="1014609" y="7425"/>
                    <a:pt x="1090529"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1073576" y="3701118"/>
            <a:ext cx="1519568" cy="683264"/>
          </a:xfrm>
          <a:prstGeom prst="rect">
            <a:avLst/>
          </a:prstGeom>
          <a:noFill/>
        </p:spPr>
        <p:txBody>
          <a:bodyPr wrap="square" rtlCol="0">
            <a:spAutoFit/>
          </a:bodyPr>
          <a:lstStyle/>
          <a:p>
            <a:pPr algn="ctr">
              <a:lnSpc>
                <a:spcPct val="120000"/>
              </a:lnSpc>
            </a:pPr>
            <a:r>
              <a:rPr lang="zh-CN" altLang="en-US" sz="1600" dirty="0" smtClean="0">
                <a:latin typeface="+mn-ea"/>
              </a:rPr>
              <a:t>算法运行时间为原有算法的</a:t>
            </a:r>
            <a:endParaRPr lang="zh-CN" altLang="en-US" sz="1600" dirty="0">
              <a:latin typeface="+mn-ea"/>
            </a:endParaRPr>
          </a:p>
        </p:txBody>
      </p:sp>
      <p:sp>
        <p:nvSpPr>
          <p:cNvPr id="24" name="文本框 23"/>
          <p:cNvSpPr txBox="1"/>
          <p:nvPr/>
        </p:nvSpPr>
        <p:spPr>
          <a:xfrm>
            <a:off x="996254" y="4414719"/>
            <a:ext cx="1748710" cy="903645"/>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23</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grpSp>
        <p:nvGrpSpPr>
          <p:cNvPr id="18" name="组合 17"/>
          <p:cNvGrpSpPr>
            <a:grpSpLocks noChangeAspect="1"/>
          </p:cNvGrpSpPr>
          <p:nvPr/>
        </p:nvGrpSpPr>
        <p:grpSpPr>
          <a:xfrm>
            <a:off x="3747822" y="1979495"/>
            <a:ext cx="1547999" cy="1548000"/>
            <a:chOff x="3644157" y="2124636"/>
            <a:chExt cx="1855695" cy="1855696"/>
          </a:xfrm>
        </p:grpSpPr>
        <p:sp>
          <p:nvSpPr>
            <p:cNvPr id="7" name="椭圆 6"/>
            <p:cNvSpPr/>
            <p:nvPr/>
          </p:nvSpPr>
          <p:spPr>
            <a:xfrm>
              <a:off x="3644157"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644674" y="3060231"/>
              <a:ext cx="1826212" cy="920101"/>
            </a:xfrm>
            <a:custGeom>
              <a:avLst/>
              <a:gdLst>
                <a:gd name="connsiteX0" fmla="*/ 1155091 w 1826212"/>
                <a:gd name="connsiteY0" fmla="*/ 1176 h 920101"/>
                <a:gd name="connsiteX1" fmla="*/ 1762454 w 1826212"/>
                <a:gd name="connsiteY1" fmla="*/ 205706 h 920101"/>
                <a:gd name="connsiteX2" fmla="*/ 1826212 w 1826212"/>
                <a:gd name="connsiteY2" fmla="*/ 218589 h 920101"/>
                <a:gd name="connsiteX3" fmla="*/ 1813464 w 1826212"/>
                <a:gd name="connsiteY3" fmla="*/ 268167 h 920101"/>
                <a:gd name="connsiteX4" fmla="*/ 927330 w 1826212"/>
                <a:gd name="connsiteY4" fmla="*/ 920101 h 920101"/>
                <a:gd name="connsiteX5" fmla="*/ 4273 w 1826212"/>
                <a:gd name="connsiteY5" fmla="*/ 87120 h 920101"/>
                <a:gd name="connsiteX6" fmla="*/ 0 w 1826212"/>
                <a:gd name="connsiteY6" fmla="*/ 2515 h 920101"/>
                <a:gd name="connsiteX7" fmla="*/ 16286 w 1826212"/>
                <a:gd name="connsiteY7" fmla="*/ 2880 h 920101"/>
                <a:gd name="connsiteX8" fmla="*/ 927330 w 1826212"/>
                <a:gd name="connsiteY8" fmla="*/ 111963 h 920101"/>
                <a:gd name="connsiteX9" fmla="*/ 1155091 w 1826212"/>
                <a:gd name="connsiteY9" fmla="*/ 1176 h 920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212" h="920101">
                  <a:moveTo>
                    <a:pt x="1155091" y="1176"/>
                  </a:moveTo>
                  <a:cubicBezTo>
                    <a:pt x="1357545" y="-15490"/>
                    <a:pt x="1560000" y="149650"/>
                    <a:pt x="1762454" y="205706"/>
                  </a:cubicBezTo>
                  <a:lnTo>
                    <a:pt x="1826212" y="218589"/>
                  </a:lnTo>
                  <a:lnTo>
                    <a:pt x="1813464" y="268167"/>
                  </a:lnTo>
                  <a:cubicBezTo>
                    <a:pt x="1695988" y="645864"/>
                    <a:pt x="1343685" y="920101"/>
                    <a:pt x="927330" y="920101"/>
                  </a:cubicBezTo>
                  <a:cubicBezTo>
                    <a:pt x="446921" y="920101"/>
                    <a:pt x="51788" y="554993"/>
                    <a:pt x="4273" y="87120"/>
                  </a:cubicBezTo>
                  <a:lnTo>
                    <a:pt x="0" y="2515"/>
                  </a:lnTo>
                  <a:lnTo>
                    <a:pt x="16286" y="2880"/>
                  </a:lnTo>
                  <a:cubicBezTo>
                    <a:pt x="319968" y="39241"/>
                    <a:pt x="623649" y="402851"/>
                    <a:pt x="927330" y="111963"/>
                  </a:cubicBezTo>
                  <a:cubicBezTo>
                    <a:pt x="1003250" y="39241"/>
                    <a:pt x="1079171" y="7425"/>
                    <a:pt x="1155091"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文本框 27"/>
          <p:cNvSpPr txBox="1"/>
          <p:nvPr/>
        </p:nvSpPr>
        <p:spPr>
          <a:xfrm>
            <a:off x="3799621" y="3699811"/>
            <a:ext cx="1444400" cy="683264"/>
          </a:xfrm>
          <a:prstGeom prst="rect">
            <a:avLst/>
          </a:prstGeom>
          <a:noFill/>
        </p:spPr>
        <p:txBody>
          <a:bodyPr wrap="square" rtlCol="0">
            <a:spAutoFit/>
          </a:bodyPr>
          <a:lstStyle/>
          <a:p>
            <a:pPr algn="ctr">
              <a:lnSpc>
                <a:spcPct val="120000"/>
              </a:lnSpc>
            </a:pPr>
            <a:r>
              <a:rPr lang="zh-CN" altLang="en-US" sz="1600" dirty="0">
                <a:latin typeface="+mn-ea"/>
              </a:rPr>
              <a:t>计算结果精度比</a:t>
            </a:r>
            <a:r>
              <a:rPr lang="zh-CN" altLang="en-US" sz="1600" dirty="0" smtClean="0">
                <a:latin typeface="+mn-ea"/>
              </a:rPr>
              <a:t>原算法</a:t>
            </a:r>
            <a:r>
              <a:rPr lang="zh-CN" altLang="en-US" sz="1600" dirty="0">
                <a:latin typeface="+mn-ea"/>
              </a:rPr>
              <a:t>提高</a:t>
            </a:r>
            <a:endParaRPr lang="zh-CN" altLang="en-US" sz="1600" dirty="0">
              <a:latin typeface="+mn-ea"/>
            </a:endParaRPr>
          </a:p>
        </p:txBody>
      </p:sp>
      <p:sp>
        <p:nvSpPr>
          <p:cNvPr id="29" name="文本框 28"/>
          <p:cNvSpPr txBox="1"/>
          <p:nvPr/>
        </p:nvSpPr>
        <p:spPr>
          <a:xfrm>
            <a:off x="3647466" y="4414719"/>
            <a:ext cx="1748710" cy="978729"/>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47</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grpSp>
        <p:nvGrpSpPr>
          <p:cNvPr id="6" name="组合 5"/>
          <p:cNvGrpSpPr>
            <a:grpSpLocks noChangeAspect="1"/>
          </p:cNvGrpSpPr>
          <p:nvPr/>
        </p:nvGrpSpPr>
        <p:grpSpPr>
          <a:xfrm>
            <a:off x="6399034" y="1979495"/>
            <a:ext cx="1548001" cy="1548000"/>
            <a:chOff x="7171128" y="2124636"/>
            <a:chExt cx="1855696" cy="1855695"/>
          </a:xfrm>
        </p:grpSpPr>
        <p:sp>
          <p:nvSpPr>
            <p:cNvPr id="12" name="椭圆 11"/>
            <p:cNvSpPr/>
            <p:nvPr/>
          </p:nvSpPr>
          <p:spPr>
            <a:xfrm>
              <a:off x="7171128" y="2124636"/>
              <a:ext cx="1855695" cy="185569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7171128" y="2593832"/>
              <a:ext cx="1855696" cy="1386499"/>
            </a:xfrm>
            <a:custGeom>
              <a:avLst/>
              <a:gdLst>
                <a:gd name="connsiteX0" fmla="*/ 1155608 w 1855696"/>
                <a:gd name="connsiteY0" fmla="*/ 1176 h 1386499"/>
                <a:gd name="connsiteX1" fmla="*/ 1762971 w 1855696"/>
                <a:gd name="connsiteY1" fmla="*/ 205706 h 1386499"/>
                <a:gd name="connsiteX2" fmla="*/ 1823007 w 1855696"/>
                <a:gd name="connsiteY2" fmla="*/ 217837 h 1386499"/>
                <a:gd name="connsiteX3" fmla="*/ 1836845 w 1855696"/>
                <a:gd name="connsiteY3" fmla="*/ 271658 h 1386499"/>
                <a:gd name="connsiteX4" fmla="*/ 1855696 w 1855696"/>
                <a:gd name="connsiteY4" fmla="*/ 458651 h 1386499"/>
                <a:gd name="connsiteX5" fmla="*/ 927848 w 1855696"/>
                <a:gd name="connsiteY5" fmla="*/ 1386499 h 1386499"/>
                <a:gd name="connsiteX6" fmla="*/ 0 w 1855696"/>
                <a:gd name="connsiteY6" fmla="*/ 458651 h 1386499"/>
                <a:gd name="connsiteX7" fmla="*/ 72915 w 1855696"/>
                <a:gd name="connsiteY7" fmla="*/ 97491 h 1386499"/>
                <a:gd name="connsiteX8" fmla="*/ 108537 w 1855696"/>
                <a:gd name="connsiteY8" fmla="*/ 23545 h 1386499"/>
                <a:gd name="connsiteX9" fmla="*/ 168644 w 1855696"/>
                <a:gd name="connsiteY9" fmla="*/ 43786 h 1386499"/>
                <a:gd name="connsiteX10" fmla="*/ 927847 w 1855696"/>
                <a:gd name="connsiteY10" fmla="*/ 111963 h 1386499"/>
                <a:gd name="connsiteX11" fmla="*/ 1155608 w 1855696"/>
                <a:gd name="connsiteY11" fmla="*/ 1176 h 138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5696" h="1386499">
                  <a:moveTo>
                    <a:pt x="1155608" y="1176"/>
                  </a:moveTo>
                  <a:cubicBezTo>
                    <a:pt x="1358062" y="-15490"/>
                    <a:pt x="1560516" y="149650"/>
                    <a:pt x="1762971" y="205706"/>
                  </a:cubicBezTo>
                  <a:lnTo>
                    <a:pt x="1823007" y="217837"/>
                  </a:lnTo>
                  <a:lnTo>
                    <a:pt x="1836845" y="271658"/>
                  </a:lnTo>
                  <a:cubicBezTo>
                    <a:pt x="1849205" y="332058"/>
                    <a:pt x="1855696" y="394597"/>
                    <a:pt x="1855696" y="458651"/>
                  </a:cubicBezTo>
                  <a:cubicBezTo>
                    <a:pt x="1855696" y="971087"/>
                    <a:pt x="1440284" y="1386499"/>
                    <a:pt x="927848" y="1386499"/>
                  </a:cubicBezTo>
                  <a:cubicBezTo>
                    <a:pt x="415412" y="1386499"/>
                    <a:pt x="0" y="971087"/>
                    <a:pt x="0" y="458651"/>
                  </a:cubicBezTo>
                  <a:cubicBezTo>
                    <a:pt x="0" y="330542"/>
                    <a:pt x="25964" y="208497"/>
                    <a:pt x="72915" y="97491"/>
                  </a:cubicBezTo>
                  <a:lnTo>
                    <a:pt x="108537" y="23545"/>
                  </a:lnTo>
                  <a:lnTo>
                    <a:pt x="168644" y="43786"/>
                  </a:lnTo>
                  <a:cubicBezTo>
                    <a:pt x="421712" y="142264"/>
                    <a:pt x="674780" y="354369"/>
                    <a:pt x="927847" y="111963"/>
                  </a:cubicBezTo>
                  <a:cubicBezTo>
                    <a:pt x="1003767" y="39241"/>
                    <a:pt x="1079688" y="7425"/>
                    <a:pt x="1155608" y="117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p:cNvSpPr txBox="1"/>
          <p:nvPr/>
        </p:nvSpPr>
        <p:spPr>
          <a:xfrm>
            <a:off x="6426766" y="3699811"/>
            <a:ext cx="1485224" cy="683264"/>
          </a:xfrm>
          <a:prstGeom prst="rect">
            <a:avLst/>
          </a:prstGeom>
          <a:noFill/>
        </p:spPr>
        <p:txBody>
          <a:bodyPr wrap="square" rtlCol="0">
            <a:spAutoFit/>
          </a:bodyPr>
          <a:lstStyle/>
          <a:p>
            <a:pPr algn="ctr">
              <a:lnSpc>
                <a:spcPct val="120000"/>
              </a:lnSpc>
            </a:pPr>
            <a:r>
              <a:rPr lang="zh-CN" altLang="en-US" sz="1600" dirty="0">
                <a:latin typeface="+mn-ea"/>
              </a:rPr>
              <a:t>空间储存容量为原有算法的</a:t>
            </a:r>
            <a:endParaRPr lang="zh-CN" altLang="en-US" sz="1600" dirty="0">
              <a:latin typeface="+mn-ea"/>
            </a:endParaRPr>
          </a:p>
        </p:txBody>
      </p:sp>
      <p:sp>
        <p:nvSpPr>
          <p:cNvPr id="31" name="文本框 30"/>
          <p:cNvSpPr txBox="1"/>
          <p:nvPr/>
        </p:nvSpPr>
        <p:spPr>
          <a:xfrm>
            <a:off x="6298679" y="4414719"/>
            <a:ext cx="1748710" cy="903645"/>
          </a:xfrm>
          <a:prstGeom prst="rect">
            <a:avLst/>
          </a:prstGeom>
          <a:noFill/>
        </p:spPr>
        <p:txBody>
          <a:bodyPr wrap="square" rtlCol="0">
            <a:spAutoFit/>
          </a:bodyPr>
          <a:lstStyle/>
          <a:p>
            <a:pPr algn="ctr">
              <a:lnSpc>
                <a:spcPct val="120000"/>
              </a:lnSpc>
            </a:pPr>
            <a:r>
              <a:rPr lang="en-US" altLang="zh-CN" sz="4800" dirty="0" smtClean="0">
                <a:solidFill>
                  <a:schemeClr val="accent1"/>
                </a:solidFill>
                <a:latin typeface="+mj-ea"/>
                <a:ea typeface="+mj-ea"/>
              </a:rPr>
              <a:t>76</a:t>
            </a:r>
            <a:r>
              <a:rPr lang="en-US" altLang="zh-CN" sz="2400" dirty="0" smtClean="0">
                <a:solidFill>
                  <a:schemeClr val="accent1"/>
                </a:solidFill>
                <a:latin typeface="+mj-ea"/>
                <a:ea typeface="+mj-ea"/>
              </a:rPr>
              <a:t>%</a:t>
            </a:r>
            <a:endParaRPr lang="zh-CN" altLang="en-US" sz="2400" dirty="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Experiment Result</a:t>
            </a:r>
            <a:endParaRPr lang="en-US" altLang="zh-CN" dirty="0"/>
          </a:p>
        </p:txBody>
      </p:sp>
      <p:sp>
        <p:nvSpPr>
          <p:cNvPr id="3" name="文本占位符 2"/>
          <p:cNvSpPr>
            <a:spLocks noGrp="1"/>
          </p:cNvSpPr>
          <p:nvPr>
            <p:ph type="body" sz="quarter" idx="11"/>
          </p:nvPr>
        </p:nvSpPr>
        <p:spPr/>
        <p:txBody>
          <a:bodyPr/>
          <a:lstStyle/>
          <a:p>
            <a:r>
              <a:rPr lang="zh-CN" altLang="en-US" dirty="0" smtClean="0"/>
              <a:t>实验结果</a:t>
            </a:r>
            <a:endParaRPr lang="zh-CN" altLang="en-US" dirty="0"/>
          </a:p>
        </p:txBody>
      </p:sp>
      <p:sp>
        <p:nvSpPr>
          <p:cNvPr id="34" name="矩形 33"/>
          <p:cNvSpPr/>
          <p:nvPr/>
        </p:nvSpPr>
        <p:spPr>
          <a:xfrm>
            <a:off x="2979260" y="6186279"/>
            <a:ext cx="3185488" cy="369332"/>
          </a:xfrm>
          <a:prstGeom prst="rect">
            <a:avLst/>
          </a:prstGeom>
        </p:spPr>
        <p:txBody>
          <a:bodyPr wrap="none">
            <a:spAutoFit/>
          </a:bodyPr>
          <a:lstStyle/>
          <a:p>
            <a:pPr algn="ctr"/>
            <a:r>
              <a:rPr lang="zh-CN" altLang="en-US" dirty="0">
                <a:solidFill>
                  <a:schemeClr val="tx1">
                    <a:lumMod val="85000"/>
                    <a:lumOff val="15000"/>
                  </a:schemeClr>
                </a:solidFill>
              </a:rPr>
              <a:t>用图表来表示本文方案的提高</a:t>
            </a:r>
            <a:endParaRPr lang="zh-CN" altLang="en-US" dirty="0">
              <a:solidFill>
                <a:schemeClr val="tx1">
                  <a:lumMod val="85000"/>
                  <a:lumOff val="15000"/>
                </a:schemeClr>
              </a:solidFill>
            </a:endParaRPr>
          </a:p>
        </p:txBody>
      </p:sp>
      <p:graphicFrame>
        <p:nvGraphicFramePr>
          <p:cNvPr id="14" name="图表 13"/>
          <p:cNvGraphicFramePr/>
          <p:nvPr/>
        </p:nvGraphicFramePr>
        <p:xfrm>
          <a:off x="1123200" y="1328400"/>
          <a:ext cx="6897600" cy="459720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研究总结</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3165"/>
            </a:xfrm>
            <a:prstGeom prst="rect">
              <a:avLst/>
            </a:prstGeom>
            <a:noFill/>
          </p:spPr>
          <p:txBody>
            <a:bodyPr wrap="square" rtlCol="0">
              <a:spAutoFit/>
            </a:bodyPr>
            <a:lstStyle/>
            <a:p>
              <a:r>
                <a:rPr lang="en-US" altLang="zh-CN" sz="1500" dirty="0">
                  <a:solidFill>
                    <a:schemeClr val="tx1">
                      <a:lumMod val="85000"/>
                      <a:lumOff val="15000"/>
                    </a:schemeClr>
                  </a:solidFill>
                  <a:latin typeface="+mn-ea"/>
                </a:rPr>
                <a:t>Research Summary</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Contribution</a:t>
            </a:r>
            <a:endParaRPr lang="zh-CN" altLang="en-US" dirty="0"/>
          </a:p>
        </p:txBody>
      </p:sp>
      <p:sp>
        <p:nvSpPr>
          <p:cNvPr id="3" name="文本占位符 2"/>
          <p:cNvSpPr>
            <a:spLocks noGrp="1"/>
          </p:cNvSpPr>
          <p:nvPr>
            <p:ph type="body" sz="quarter" idx="11"/>
          </p:nvPr>
        </p:nvSpPr>
        <p:spPr/>
        <p:txBody>
          <a:bodyPr/>
          <a:lstStyle/>
          <a:p>
            <a:r>
              <a:rPr lang="zh-CN" altLang="en-US" dirty="0" smtClean="0"/>
              <a:t>贡献</a:t>
            </a:r>
            <a:endParaRPr lang="zh-CN" altLang="en-US" dirty="0"/>
          </a:p>
        </p:txBody>
      </p:sp>
      <p:grpSp>
        <p:nvGrpSpPr>
          <p:cNvPr id="9" name="组合 8"/>
          <p:cNvGrpSpPr/>
          <p:nvPr/>
        </p:nvGrpSpPr>
        <p:grpSpPr>
          <a:xfrm>
            <a:off x="1065090" y="1274470"/>
            <a:ext cx="1653990" cy="781341"/>
            <a:chOff x="1411940" y="1942316"/>
            <a:chExt cx="1653990" cy="781341"/>
          </a:xfrm>
        </p:grpSpPr>
        <p:sp>
          <p:nvSpPr>
            <p:cNvPr id="4" name="椭圆 3"/>
            <p:cNvSpPr>
              <a:spLocks noChangeAspect="1"/>
            </p:cNvSpPr>
            <p:nvPr/>
          </p:nvSpPr>
          <p:spPr>
            <a:xfrm>
              <a:off x="1411940" y="2138082"/>
              <a:ext cx="144000" cy="144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714154" y="1942316"/>
              <a:ext cx="1351776" cy="535531"/>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贡献一</a:t>
              </a:r>
              <a:endParaRPr lang="zh-CN" altLang="en-US" sz="2400" dirty="0">
                <a:solidFill>
                  <a:schemeClr val="accent1"/>
                </a:solidFill>
                <a:latin typeface="+mn-ea"/>
              </a:endParaRPr>
            </a:p>
          </p:txBody>
        </p:sp>
        <p:sp>
          <p:nvSpPr>
            <p:cNvPr id="6" name="矩形 5"/>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1</a:t>
              </a:r>
              <a:endParaRPr lang="zh-CN" altLang="en-US" sz="1400" dirty="0">
                <a:solidFill>
                  <a:schemeClr val="tx1">
                    <a:lumMod val="85000"/>
                    <a:lumOff val="15000"/>
                  </a:schemeClr>
                </a:solidFill>
                <a:latin typeface="+mn-ea"/>
              </a:endParaRPr>
            </a:p>
          </p:txBody>
        </p:sp>
        <p:cxnSp>
          <p:nvCxnSpPr>
            <p:cNvPr id="7" name="直接连接符 6"/>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3745005" y="1274470"/>
            <a:ext cx="1653990" cy="781341"/>
            <a:chOff x="1411940" y="1942316"/>
            <a:chExt cx="1653990" cy="781341"/>
          </a:xfrm>
        </p:grpSpPr>
        <p:sp>
          <p:nvSpPr>
            <p:cNvPr id="11" name="等腰三角形 10"/>
            <p:cNvSpPr>
              <a:spLocks noChangeAspect="1"/>
            </p:cNvSpPr>
            <p:nvPr/>
          </p:nvSpPr>
          <p:spPr>
            <a:xfrm>
              <a:off x="1411940" y="2138082"/>
              <a:ext cx="144000" cy="144000"/>
            </a:xfrm>
            <a:prstGeom prst="triangl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714154" y="1942316"/>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a:t>
              </a:r>
              <a:r>
                <a:rPr lang="zh-CN" altLang="en-US" sz="2400" dirty="0">
                  <a:solidFill>
                    <a:schemeClr val="accent1"/>
                  </a:solidFill>
                  <a:latin typeface="+mn-ea"/>
                </a:rPr>
                <a:t>二</a:t>
              </a:r>
              <a:endParaRPr lang="zh-CN" altLang="en-US" sz="2400" dirty="0">
                <a:solidFill>
                  <a:schemeClr val="accent1"/>
                </a:solidFill>
                <a:latin typeface="+mn-ea"/>
              </a:endParaRPr>
            </a:p>
          </p:txBody>
        </p:sp>
        <p:sp>
          <p:nvSpPr>
            <p:cNvPr id="13" name="矩形 12"/>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2</a:t>
              </a:r>
              <a:endParaRPr lang="zh-CN" altLang="en-US" sz="1400" dirty="0">
                <a:solidFill>
                  <a:schemeClr val="tx1">
                    <a:lumMod val="85000"/>
                    <a:lumOff val="15000"/>
                  </a:schemeClr>
                </a:solidFill>
                <a:latin typeface="+mn-ea"/>
              </a:endParaRPr>
            </a:p>
          </p:txBody>
        </p:sp>
        <p:cxnSp>
          <p:nvCxnSpPr>
            <p:cNvPr id="14" name="直接连接符 13"/>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6424920" y="1274470"/>
            <a:ext cx="1653990" cy="781341"/>
            <a:chOff x="1411940" y="1942316"/>
            <a:chExt cx="1653990" cy="781341"/>
          </a:xfrm>
        </p:grpSpPr>
        <p:sp>
          <p:nvSpPr>
            <p:cNvPr id="16" name="菱形 15"/>
            <p:cNvSpPr>
              <a:spLocks noChangeAspect="1"/>
            </p:cNvSpPr>
            <p:nvPr/>
          </p:nvSpPr>
          <p:spPr>
            <a:xfrm>
              <a:off x="1411940" y="2138082"/>
              <a:ext cx="144000" cy="144000"/>
            </a:xfrm>
            <a:prstGeom prst="diamond">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714154" y="1942316"/>
              <a:ext cx="1351776" cy="500393"/>
            </a:xfrm>
            <a:prstGeom prst="rect">
              <a:avLst/>
            </a:prstGeom>
          </p:spPr>
          <p:txBody>
            <a:bodyPr wrap="square">
              <a:spAutoFit/>
            </a:bodyPr>
            <a:lstStyle/>
            <a:p>
              <a:pPr>
                <a:lnSpc>
                  <a:spcPct val="120000"/>
                </a:lnSpc>
              </a:pPr>
              <a:r>
                <a:rPr lang="zh-CN" altLang="en-US" sz="2400" dirty="0" smtClean="0">
                  <a:solidFill>
                    <a:schemeClr val="accent1"/>
                  </a:solidFill>
                  <a:latin typeface="+mn-ea"/>
                </a:rPr>
                <a:t>贡献三</a:t>
              </a:r>
              <a:endParaRPr lang="zh-CN" altLang="en-US" sz="2400" dirty="0">
                <a:solidFill>
                  <a:schemeClr val="accent1"/>
                </a:solidFill>
                <a:latin typeface="+mn-ea"/>
              </a:endParaRPr>
            </a:p>
          </p:txBody>
        </p:sp>
        <p:sp>
          <p:nvSpPr>
            <p:cNvPr id="18" name="矩形 17"/>
            <p:cNvSpPr/>
            <p:nvPr/>
          </p:nvSpPr>
          <p:spPr>
            <a:xfrm>
              <a:off x="1714154" y="2393246"/>
              <a:ext cx="1351776" cy="330411"/>
            </a:xfrm>
            <a:prstGeom prst="rect">
              <a:avLst/>
            </a:prstGeom>
          </p:spPr>
          <p:txBody>
            <a:bodyPr wrap="square">
              <a:spAutoFit/>
            </a:bodyPr>
            <a:lstStyle/>
            <a:p>
              <a:pPr>
                <a:lnSpc>
                  <a:spcPct val="120000"/>
                </a:lnSpc>
              </a:pPr>
              <a:r>
                <a:rPr lang="en-US" altLang="zh-CN" sz="1400" dirty="0" smtClean="0">
                  <a:solidFill>
                    <a:schemeClr val="tx1">
                      <a:lumMod val="85000"/>
                      <a:lumOff val="15000"/>
                    </a:schemeClr>
                  </a:solidFill>
                  <a:latin typeface="+mn-ea"/>
                </a:rPr>
                <a:t>Contribution 3</a:t>
              </a:r>
              <a:endParaRPr lang="zh-CN" altLang="en-US" sz="1400" dirty="0">
                <a:solidFill>
                  <a:schemeClr val="tx1">
                    <a:lumMod val="85000"/>
                    <a:lumOff val="15000"/>
                  </a:schemeClr>
                </a:solidFill>
                <a:latin typeface="+mn-ea"/>
              </a:endParaRPr>
            </a:p>
          </p:txBody>
        </p:sp>
        <p:cxnSp>
          <p:nvCxnSpPr>
            <p:cNvPr id="19" name="直接连接符 18"/>
            <p:cNvCxnSpPr/>
            <p:nvPr/>
          </p:nvCxnSpPr>
          <p:spPr>
            <a:xfrm>
              <a:off x="1808629" y="2723657"/>
              <a:ext cx="1243854"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pic>
        <p:nvPicPr>
          <p:cNvPr id="25" name="图片 24"/>
          <p:cNvPicPr>
            <a:picLocks noChangeAspect="1"/>
          </p:cNvPicPr>
          <p:nvPr/>
        </p:nvPicPr>
        <p:blipFill>
          <a:blip r:embed="rId1" cstate="print"/>
          <a:stretch>
            <a:fillRect/>
          </a:stretch>
        </p:blipFill>
        <p:spPr>
          <a:xfrm>
            <a:off x="1065090" y="2301621"/>
            <a:ext cx="1707028" cy="3694496"/>
          </a:xfrm>
          <a:prstGeom prst="rect">
            <a:avLst/>
          </a:prstGeom>
        </p:spPr>
      </p:pic>
      <p:sp>
        <p:nvSpPr>
          <p:cNvPr id="26" name="矩形 25"/>
          <p:cNvSpPr/>
          <p:nvPr/>
        </p:nvSpPr>
        <p:spPr>
          <a:xfrm>
            <a:off x="2863848"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用图片来总结论文所做出的贡献</a:t>
            </a:r>
            <a:endParaRPr lang="zh-CN" altLang="en-US" dirty="0">
              <a:solidFill>
                <a:schemeClr val="tx1">
                  <a:lumMod val="85000"/>
                  <a:lumOff val="15000"/>
                </a:schemeClr>
              </a:solidFill>
            </a:endParaRPr>
          </a:p>
        </p:txBody>
      </p:sp>
      <p:pic>
        <p:nvPicPr>
          <p:cNvPr id="28" name="图片 27"/>
          <p:cNvPicPr/>
          <p:nvPr/>
        </p:nvPicPr>
        <p:blipFill>
          <a:blip r:embed="rId2" cstate="print"/>
          <a:stretch>
            <a:fillRect/>
          </a:stretch>
        </p:blipFill>
        <p:spPr>
          <a:xfrm>
            <a:off x="3745005" y="2301621"/>
            <a:ext cx="1706400" cy="3694496"/>
          </a:xfrm>
          <a:prstGeom prst="rect">
            <a:avLst/>
          </a:prstGeom>
        </p:spPr>
      </p:pic>
      <p:pic>
        <p:nvPicPr>
          <p:cNvPr id="30" name="图片 29"/>
          <p:cNvPicPr/>
          <p:nvPr/>
        </p:nvPicPr>
        <p:blipFill>
          <a:blip r:embed="rId3" cstate="print"/>
          <a:stretch>
            <a:fillRect/>
          </a:stretch>
        </p:blipFill>
        <p:spPr>
          <a:xfrm>
            <a:off x="6424291" y="2301621"/>
            <a:ext cx="1706400" cy="369449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normAutofit lnSpcReduction="10000"/>
          </a:bodyPr>
          <a:lstStyle/>
          <a:p>
            <a:r>
              <a:rPr lang="zh-CN" altLang="en-US" dirty="0"/>
              <a:t>研究</a:t>
            </a:r>
            <a:r>
              <a:rPr lang="zh-CN" altLang="en-US" dirty="0" smtClean="0"/>
              <a:t>总结</a:t>
            </a:r>
            <a:endParaRPr lang="zh-CN" altLang="en-US" dirty="0"/>
          </a:p>
        </p:txBody>
      </p:sp>
      <p:sp>
        <p:nvSpPr>
          <p:cNvPr id="5" name="文本占位符 4"/>
          <p:cNvSpPr>
            <a:spLocks noGrp="1"/>
          </p:cNvSpPr>
          <p:nvPr>
            <p:ph type="body" sz="quarter" idx="11"/>
          </p:nvPr>
        </p:nvSpPr>
        <p:spPr/>
        <p:txBody>
          <a:bodyPr/>
          <a:lstStyle/>
          <a:p>
            <a:r>
              <a:rPr lang="en-US" altLang="zh-CN" dirty="0"/>
              <a:t>Research </a:t>
            </a:r>
            <a:r>
              <a:rPr lang="en-US" altLang="zh-CN" dirty="0" smtClean="0"/>
              <a:t>Summary</a:t>
            </a:r>
            <a:endParaRPr lang="en-US" altLang="zh-CN" dirty="0"/>
          </a:p>
        </p:txBody>
      </p:sp>
      <p:sp>
        <p:nvSpPr>
          <p:cNvPr id="7" name="文本框 35"/>
          <p:cNvSpPr txBox="1"/>
          <p:nvPr/>
        </p:nvSpPr>
        <p:spPr>
          <a:xfrm>
            <a:off x="732865" y="1500816"/>
            <a:ext cx="7812741" cy="44442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2400" dirty="0" smtClean="0">
                <a:solidFill>
                  <a:schemeClr val="accent1"/>
                </a:solidFill>
                <a:latin typeface="+mj-ea"/>
                <a:ea typeface="+mj-ea"/>
              </a:rPr>
              <a:t>研究意义：</a:t>
            </a:r>
            <a:endParaRPr lang="en-US" altLang="zh-CN" sz="2400" dirty="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a:latin typeface="+mn-ea"/>
              </a:rPr>
              <a:t>发明了一种新</a:t>
            </a:r>
            <a:r>
              <a:rPr lang="zh-CN" altLang="en-US" dirty="0" smtClean="0">
                <a:latin typeface="+mn-ea"/>
              </a:rPr>
              <a:t>的、更优秀的算法。</a:t>
            </a:r>
            <a:endParaRPr lang="en-US" altLang="zh-CN" dirty="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有利于为</a:t>
            </a:r>
            <a:r>
              <a:rPr lang="en-US" altLang="zh-CN" dirty="0" smtClean="0">
                <a:latin typeface="+mn-ea"/>
              </a:rPr>
              <a:t>XXX</a:t>
            </a:r>
            <a:r>
              <a:rPr lang="zh-CN" altLang="en-US" dirty="0" smtClean="0">
                <a:latin typeface="+mn-ea"/>
              </a:rPr>
              <a:t>方向的研究提供更好的参考。</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使得「</a:t>
            </a:r>
            <a:r>
              <a:rPr lang="en-US" altLang="zh-CN" dirty="0" smtClean="0">
                <a:latin typeface="+mn-ea"/>
              </a:rPr>
              <a:t>XXX</a:t>
            </a:r>
            <a:r>
              <a:rPr lang="zh-CN" altLang="en-US" dirty="0" smtClean="0">
                <a:latin typeface="+mn-ea"/>
              </a:rPr>
              <a:t>方面」的理论知识和「</a:t>
            </a:r>
            <a:r>
              <a:rPr lang="en-US" altLang="zh-CN" dirty="0" smtClean="0">
                <a:latin typeface="+mn-ea"/>
              </a:rPr>
              <a:t>XXX</a:t>
            </a:r>
            <a:r>
              <a:rPr lang="zh-CN" altLang="en-US" dirty="0" smtClean="0">
                <a:latin typeface="+mn-ea"/>
              </a:rPr>
              <a:t>方向」的实际使用更加接近。</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en-US" altLang="zh-CN" dirty="0" smtClean="0">
                <a:latin typeface="+mn-ea"/>
              </a:rPr>
              <a:t>…………</a:t>
            </a:r>
            <a:endParaRPr lang="en-US" altLang="zh-CN" dirty="0" smtClean="0">
              <a:latin typeface="+mn-ea"/>
            </a:endParaRPr>
          </a:p>
          <a:p>
            <a:pPr marL="800100" lvl="1" indent="-342900">
              <a:lnSpc>
                <a:spcPct val="120000"/>
              </a:lnSpc>
              <a:spcBef>
                <a:spcPts val="400"/>
              </a:spcBef>
              <a:spcAft>
                <a:spcPts val="400"/>
              </a:spcAft>
              <a:buFont typeface="Arial" panose="020B0604020202020204" pitchFamily="34" charset="0"/>
              <a:buChar char="•"/>
            </a:pPr>
            <a:endParaRPr lang="en-US" altLang="zh-CN" sz="2000" dirty="0" smtClean="0">
              <a:latin typeface="+mn-ea"/>
            </a:endParaRPr>
          </a:p>
          <a:p>
            <a:pPr>
              <a:lnSpc>
                <a:spcPct val="120000"/>
              </a:lnSpc>
            </a:pPr>
            <a:r>
              <a:rPr lang="zh-CN" altLang="en-US" sz="2400" dirty="0" smtClean="0">
                <a:solidFill>
                  <a:schemeClr val="accent1"/>
                </a:solidFill>
                <a:latin typeface="+mj-ea"/>
                <a:ea typeface="+mj-ea"/>
              </a:rPr>
              <a:t>未来工作：</a:t>
            </a:r>
            <a:endParaRPr lang="en-US" altLang="zh-CN" sz="2400" dirty="0" smtClean="0">
              <a:solidFill>
                <a:schemeClr val="accent1"/>
              </a:solidFill>
              <a:latin typeface="+mj-ea"/>
              <a:ea typeface="+mj-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对提供的算法提供更合理的索引，减小算法的时间复杂度。</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zh-CN" altLang="en-US" dirty="0" smtClean="0">
                <a:latin typeface="+mn-ea"/>
              </a:rPr>
              <a:t>进一步考虑算法的误差，并且考虑算法误差的传播问题。</a:t>
            </a:r>
            <a:endParaRPr lang="en-US" altLang="zh-CN" dirty="0" smtClean="0">
              <a:latin typeface="+mn-ea"/>
            </a:endParaRPr>
          </a:p>
          <a:p>
            <a:pPr marL="800100" lvl="1" indent="-342900" algn="just">
              <a:lnSpc>
                <a:spcPct val="120000"/>
              </a:lnSpc>
              <a:spcBef>
                <a:spcPts val="400"/>
              </a:spcBef>
              <a:spcAft>
                <a:spcPts val="400"/>
              </a:spcAft>
              <a:buFont typeface="Arial" panose="020B0604020202020204" pitchFamily="34" charset="0"/>
              <a:buChar char="•"/>
            </a:pPr>
            <a:r>
              <a:rPr lang="en-US" altLang="zh-CN" dirty="0" smtClean="0">
                <a:latin typeface="+mn-ea"/>
              </a:rPr>
              <a:t>…………</a:t>
            </a:r>
            <a:endParaRPr lang="en-US" altLang="zh-CN" dirty="0" smtClean="0">
              <a:latin typeface="+mn-ea"/>
            </a:endParaRPr>
          </a:p>
        </p:txBody>
      </p:sp>
      <p:sp>
        <p:nvSpPr>
          <p:cNvPr id="8" name="矩形 7"/>
          <p:cNvSpPr/>
          <p:nvPr/>
        </p:nvSpPr>
        <p:spPr>
          <a:xfrm>
            <a:off x="2979263" y="6186279"/>
            <a:ext cx="3185488" cy="369332"/>
          </a:xfrm>
          <a:prstGeom prst="rect">
            <a:avLst/>
          </a:prstGeom>
        </p:spPr>
        <p:txBody>
          <a:bodyPr wrap="none">
            <a:spAutoFit/>
          </a:bodyPr>
          <a:lstStyle/>
          <a:p>
            <a:pPr algn="ctr"/>
            <a:r>
              <a:rPr lang="zh-CN" altLang="en-US" dirty="0" smtClean="0">
                <a:solidFill>
                  <a:schemeClr val="tx1">
                    <a:lumMod val="85000"/>
                    <a:lumOff val="15000"/>
                  </a:schemeClr>
                </a:solidFill>
              </a:rPr>
              <a:t>用文字来总结论文所做的工作</a:t>
            </a:r>
            <a:endParaRPr lang="zh-CN" altLang="en-US" dirty="0">
              <a:solidFill>
                <a:schemeClr val="tx1">
                  <a:lumMod val="85000"/>
                  <a:lumOff val="1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537846" y="2213540"/>
            <a:ext cx="2835670" cy="1210368"/>
            <a:chOff x="817928" y="2521258"/>
            <a:chExt cx="2835670" cy="1210368"/>
          </a:xfrm>
        </p:grpSpPr>
        <p:sp>
          <p:nvSpPr>
            <p:cNvPr id="4" name="矩形 3"/>
            <p:cNvSpPr/>
            <p:nvPr/>
          </p:nvSpPr>
          <p:spPr>
            <a:xfrm>
              <a:off x="817928" y="2521258"/>
              <a:ext cx="2835669" cy="768415"/>
            </a:xfrm>
            <a:prstGeom prst="rect">
              <a:avLst/>
            </a:prstGeom>
          </p:spPr>
          <p:txBody>
            <a:bodyPr wrap="square">
              <a:spAutoFit/>
            </a:bodyPr>
            <a:lstStyle/>
            <a:p>
              <a:pPr>
                <a:lnSpc>
                  <a:spcPct val="120000"/>
                </a:lnSpc>
              </a:pPr>
              <a:r>
                <a:rPr lang="zh-CN" altLang="en-US" sz="4000" b="1" dirty="0">
                  <a:solidFill>
                    <a:schemeClr val="accent1"/>
                  </a:solidFill>
                  <a:latin typeface="+mj-ea"/>
                  <a:ea typeface="+mj-ea"/>
                </a:rPr>
                <a:t>研究背景</a:t>
              </a:r>
              <a:endParaRPr lang="zh-CN" altLang="en-US" sz="4000" b="1" dirty="0">
                <a:solidFill>
                  <a:schemeClr val="accent1"/>
                </a:solidFill>
                <a:latin typeface="+mj-ea"/>
                <a:ea typeface="+mj-ea"/>
              </a:endParaRPr>
            </a:p>
          </p:txBody>
        </p:sp>
        <p:sp>
          <p:nvSpPr>
            <p:cNvPr id="7" name="文本框 6"/>
            <p:cNvSpPr txBox="1"/>
            <p:nvPr/>
          </p:nvSpPr>
          <p:spPr>
            <a:xfrm>
              <a:off x="817929" y="3283481"/>
              <a:ext cx="2835669" cy="321945"/>
            </a:xfrm>
            <a:prstGeom prst="rect">
              <a:avLst/>
            </a:prstGeom>
            <a:noFill/>
          </p:spPr>
          <p:txBody>
            <a:bodyPr wrap="square" rtlCol="0">
              <a:spAutoFit/>
            </a:bodyPr>
            <a:lstStyle/>
            <a:p>
              <a:r>
                <a:rPr lang="en-US" altLang="zh-CN" sz="1500" dirty="0" smtClean="0">
                  <a:solidFill>
                    <a:schemeClr val="tx1">
                      <a:lumMod val="85000"/>
                      <a:lumOff val="15000"/>
                    </a:schemeClr>
                  </a:solidFill>
                  <a:latin typeface="+mn-ea"/>
                  <a:sym typeface="+mn-ea"/>
                </a:rPr>
                <a:t>Introduction  </a:t>
              </a:r>
              <a:endParaRPr lang="en-US" altLang="zh-CN" sz="1500" dirty="0">
                <a:solidFill>
                  <a:schemeClr val="tx1">
                    <a:lumMod val="85000"/>
                    <a:lumOff val="15000"/>
                  </a:schemeClr>
                </a:solidFill>
                <a:latin typeface="+mn-ea"/>
              </a:endParaRPr>
            </a:p>
          </p:txBody>
        </p:sp>
        <p:cxnSp>
          <p:nvCxnSpPr>
            <p:cNvPr id="9" name="直接连接符 8"/>
            <p:cNvCxnSpPr/>
            <p:nvPr/>
          </p:nvCxnSpPr>
          <p:spPr>
            <a:xfrm>
              <a:off x="907676" y="3731626"/>
              <a:ext cx="2146763" cy="0"/>
            </a:xfrm>
            <a:prstGeom prst="line">
              <a:avLst/>
            </a:prstGeom>
            <a:ln w="6350">
              <a:solidFill>
                <a:schemeClr val="tx1">
                  <a:lumMod val="85000"/>
                  <a:lumOff val="15000"/>
                  <a:alpha val="72000"/>
                </a:schemeClr>
              </a:solidFill>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13448" y="3702702"/>
            <a:ext cx="9157448" cy="874250"/>
            <a:chOff x="-13448" y="3662361"/>
            <a:chExt cx="9157448" cy="874250"/>
          </a:xfrm>
        </p:grpSpPr>
        <p:sp>
          <p:nvSpPr>
            <p:cNvPr id="14" name="任意多边形 13"/>
            <p:cNvSpPr/>
            <p:nvPr/>
          </p:nvSpPr>
          <p:spPr>
            <a:xfrm>
              <a:off x="-13447" y="3662361"/>
              <a:ext cx="9157447" cy="744225"/>
            </a:xfrm>
            <a:custGeom>
              <a:avLst/>
              <a:gdLst>
                <a:gd name="connsiteX0" fmla="*/ 0 w 9130553"/>
                <a:gd name="connsiteY0" fmla="*/ 336367 h 771245"/>
                <a:gd name="connsiteX1" fmla="*/ 1600200 w 9130553"/>
                <a:gd name="connsiteY1" fmla="*/ 191 h 771245"/>
                <a:gd name="connsiteX2" fmla="*/ 4020671 w 9130553"/>
                <a:gd name="connsiteY2" fmla="*/ 376709 h 771245"/>
                <a:gd name="connsiteX3" fmla="*/ 5472953 w 9130553"/>
                <a:gd name="connsiteY3" fmla="*/ 672544 h 771245"/>
                <a:gd name="connsiteX4" fmla="*/ 6494929 w 9130553"/>
                <a:gd name="connsiteY4" fmla="*/ 766673 h 771245"/>
                <a:gd name="connsiteX5" fmla="*/ 9130553 w 9130553"/>
                <a:gd name="connsiteY5" fmla="*/ 551520 h 771245"/>
                <a:gd name="connsiteX0-1" fmla="*/ 0 w 9130553"/>
                <a:gd name="connsiteY0-2" fmla="*/ 336367 h 810090"/>
                <a:gd name="connsiteX1-3" fmla="*/ 1600200 w 9130553"/>
                <a:gd name="connsiteY1-4" fmla="*/ 191 h 810090"/>
                <a:gd name="connsiteX2-5" fmla="*/ 4020671 w 9130553"/>
                <a:gd name="connsiteY2-6" fmla="*/ 376709 h 810090"/>
                <a:gd name="connsiteX3-7" fmla="*/ 5472953 w 9130553"/>
                <a:gd name="connsiteY3-8" fmla="*/ 672544 h 810090"/>
                <a:gd name="connsiteX4-9" fmla="*/ 6494929 w 9130553"/>
                <a:gd name="connsiteY4-10" fmla="*/ 807014 h 810090"/>
                <a:gd name="connsiteX5-11" fmla="*/ 9130553 w 9130553"/>
                <a:gd name="connsiteY5-12" fmla="*/ 551520 h 810090"/>
                <a:gd name="connsiteX0-13" fmla="*/ 0 w 9130553"/>
                <a:gd name="connsiteY0-14" fmla="*/ 336367 h 810090"/>
                <a:gd name="connsiteX1-15" fmla="*/ 1600200 w 9130553"/>
                <a:gd name="connsiteY1-16" fmla="*/ 191 h 810090"/>
                <a:gd name="connsiteX2-17" fmla="*/ 4020671 w 9130553"/>
                <a:gd name="connsiteY2-18" fmla="*/ 376709 h 810090"/>
                <a:gd name="connsiteX3-19" fmla="*/ 5472953 w 9130553"/>
                <a:gd name="connsiteY3-20" fmla="*/ 672544 h 810090"/>
                <a:gd name="connsiteX4-21" fmla="*/ 6494929 w 9130553"/>
                <a:gd name="connsiteY4-22" fmla="*/ 807014 h 810090"/>
                <a:gd name="connsiteX5-23" fmla="*/ 9130553 w 9130553"/>
                <a:gd name="connsiteY5-24" fmla="*/ 551520 h 810090"/>
                <a:gd name="connsiteX0-25" fmla="*/ 0 w 9130553"/>
                <a:gd name="connsiteY0-26" fmla="*/ 336367 h 810090"/>
                <a:gd name="connsiteX1-27" fmla="*/ 1600200 w 9130553"/>
                <a:gd name="connsiteY1-28" fmla="*/ 191 h 810090"/>
                <a:gd name="connsiteX2-29" fmla="*/ 4020671 w 9130553"/>
                <a:gd name="connsiteY2-30" fmla="*/ 376709 h 810090"/>
                <a:gd name="connsiteX3-31" fmla="*/ 5472953 w 9130553"/>
                <a:gd name="connsiteY3-32" fmla="*/ 672544 h 810090"/>
                <a:gd name="connsiteX4-33" fmla="*/ 6494929 w 9130553"/>
                <a:gd name="connsiteY4-34" fmla="*/ 807014 h 810090"/>
                <a:gd name="connsiteX5-35" fmla="*/ 9130553 w 9130553"/>
                <a:gd name="connsiteY5-36" fmla="*/ 551520 h 810090"/>
                <a:gd name="connsiteX0-37" fmla="*/ 0 w 9130553"/>
                <a:gd name="connsiteY0-38" fmla="*/ 336367 h 807014"/>
                <a:gd name="connsiteX1-39" fmla="*/ 1600200 w 9130553"/>
                <a:gd name="connsiteY1-40" fmla="*/ 191 h 807014"/>
                <a:gd name="connsiteX2-41" fmla="*/ 4020671 w 9130553"/>
                <a:gd name="connsiteY2-42" fmla="*/ 376709 h 807014"/>
                <a:gd name="connsiteX3-43" fmla="*/ 6494929 w 9130553"/>
                <a:gd name="connsiteY3-44" fmla="*/ 807014 h 807014"/>
                <a:gd name="connsiteX4-45" fmla="*/ 9130553 w 9130553"/>
                <a:gd name="connsiteY4-46" fmla="*/ 551520 h 807014"/>
                <a:gd name="connsiteX0-47" fmla="*/ 0 w 9130553"/>
                <a:gd name="connsiteY0-48" fmla="*/ 336367 h 739779"/>
                <a:gd name="connsiteX1-49" fmla="*/ 1600200 w 9130553"/>
                <a:gd name="connsiteY1-50" fmla="*/ 191 h 739779"/>
                <a:gd name="connsiteX2-51" fmla="*/ 4020671 w 9130553"/>
                <a:gd name="connsiteY2-52" fmla="*/ 376709 h 739779"/>
                <a:gd name="connsiteX3-53" fmla="*/ 6252882 w 9130553"/>
                <a:gd name="connsiteY3-54" fmla="*/ 739779 h 739779"/>
                <a:gd name="connsiteX4-55" fmla="*/ 9130553 w 9130553"/>
                <a:gd name="connsiteY4-56" fmla="*/ 551520 h 739779"/>
                <a:gd name="connsiteX0-57" fmla="*/ 0 w 9130553"/>
                <a:gd name="connsiteY0-58" fmla="*/ 336367 h 744225"/>
                <a:gd name="connsiteX1-59" fmla="*/ 1600200 w 9130553"/>
                <a:gd name="connsiteY1-60" fmla="*/ 191 h 744225"/>
                <a:gd name="connsiteX2-61" fmla="*/ 4020671 w 9130553"/>
                <a:gd name="connsiteY2-62" fmla="*/ 376709 h 744225"/>
                <a:gd name="connsiteX3-63" fmla="*/ 6252882 w 9130553"/>
                <a:gd name="connsiteY3-64" fmla="*/ 739779 h 744225"/>
                <a:gd name="connsiteX4-65" fmla="*/ 9130553 w 9130553"/>
                <a:gd name="connsiteY4-66" fmla="*/ 551520 h 7442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30553" h="744225">
                  <a:moveTo>
                    <a:pt x="0" y="336367"/>
                  </a:moveTo>
                  <a:cubicBezTo>
                    <a:pt x="465044" y="164917"/>
                    <a:pt x="930088" y="-6533"/>
                    <a:pt x="1600200" y="191"/>
                  </a:cubicBezTo>
                  <a:cubicBezTo>
                    <a:pt x="2270312" y="6915"/>
                    <a:pt x="3245224" y="253444"/>
                    <a:pt x="4020671" y="376709"/>
                  </a:cubicBezTo>
                  <a:cubicBezTo>
                    <a:pt x="4796118" y="499974"/>
                    <a:pt x="5212977" y="710644"/>
                    <a:pt x="6252882" y="739779"/>
                  </a:cubicBezTo>
                  <a:cubicBezTo>
                    <a:pt x="7292787" y="768914"/>
                    <a:pt x="8117541" y="649011"/>
                    <a:pt x="9130553" y="551520"/>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3448" y="3810260"/>
              <a:ext cx="9157447" cy="632221"/>
            </a:xfrm>
            <a:custGeom>
              <a:avLst/>
              <a:gdLst>
                <a:gd name="connsiteX0" fmla="*/ 0 w 9144000"/>
                <a:gd name="connsiteY0" fmla="*/ 430515 h 632221"/>
                <a:gd name="connsiteX1" fmla="*/ 2944906 w 9144000"/>
                <a:gd name="connsiteY1" fmla="*/ 210 h 632221"/>
                <a:gd name="connsiteX2" fmla="*/ 5795682 w 9144000"/>
                <a:gd name="connsiteY2" fmla="*/ 376727 h 632221"/>
                <a:gd name="connsiteX3" fmla="*/ 9144000 w 9144000"/>
                <a:gd name="connsiteY3" fmla="*/ 632221 h 632221"/>
              </a:gdLst>
              <a:ahLst/>
              <a:cxnLst>
                <a:cxn ang="0">
                  <a:pos x="connsiteX0" y="connsiteY0"/>
                </a:cxn>
                <a:cxn ang="0">
                  <a:pos x="connsiteX1" y="connsiteY1"/>
                </a:cxn>
                <a:cxn ang="0">
                  <a:pos x="connsiteX2" y="connsiteY2"/>
                </a:cxn>
                <a:cxn ang="0">
                  <a:pos x="connsiteX3" y="connsiteY3"/>
                </a:cxn>
              </a:cxnLst>
              <a:rect l="l" t="t" r="r" b="b"/>
              <a:pathLst>
                <a:path w="9144000" h="632221">
                  <a:moveTo>
                    <a:pt x="0" y="430515"/>
                  </a:moveTo>
                  <a:cubicBezTo>
                    <a:pt x="989479" y="219845"/>
                    <a:pt x="1978959" y="9175"/>
                    <a:pt x="2944906" y="210"/>
                  </a:cubicBezTo>
                  <a:cubicBezTo>
                    <a:pt x="3910853" y="-8755"/>
                    <a:pt x="4762500" y="271392"/>
                    <a:pt x="5795682" y="376727"/>
                  </a:cubicBezTo>
                  <a:cubicBezTo>
                    <a:pt x="6828864" y="482062"/>
                    <a:pt x="7986432" y="557141"/>
                    <a:pt x="9144000" y="632221"/>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3447" y="4116434"/>
              <a:ext cx="9157447" cy="420177"/>
            </a:xfrm>
            <a:custGeom>
              <a:avLst/>
              <a:gdLst>
                <a:gd name="connsiteX0" fmla="*/ 0 w 9157447"/>
                <a:gd name="connsiteY0" fmla="*/ 420177 h 420177"/>
                <a:gd name="connsiteX1" fmla="*/ 5647765 w 9157447"/>
                <a:gd name="connsiteY1" fmla="*/ 3318 h 420177"/>
                <a:gd name="connsiteX2" fmla="*/ 9157447 w 9157447"/>
                <a:gd name="connsiteY2" fmla="*/ 258812 h 420177"/>
              </a:gdLst>
              <a:ahLst/>
              <a:cxnLst>
                <a:cxn ang="0">
                  <a:pos x="connsiteX0" y="connsiteY0"/>
                </a:cxn>
                <a:cxn ang="0">
                  <a:pos x="connsiteX1" y="connsiteY1"/>
                </a:cxn>
                <a:cxn ang="0">
                  <a:pos x="connsiteX2" y="connsiteY2"/>
                </a:cxn>
              </a:cxnLst>
              <a:rect l="l" t="t" r="r" b="b"/>
              <a:pathLst>
                <a:path w="9157447" h="420177">
                  <a:moveTo>
                    <a:pt x="0" y="420177"/>
                  </a:moveTo>
                  <a:cubicBezTo>
                    <a:pt x="2060762" y="225194"/>
                    <a:pt x="4121524" y="30212"/>
                    <a:pt x="5647765" y="3318"/>
                  </a:cubicBezTo>
                  <a:cubicBezTo>
                    <a:pt x="7174006" y="-23576"/>
                    <a:pt x="8165726" y="117618"/>
                    <a:pt x="9157447" y="258812"/>
                  </a:cubicBezTo>
                </a:path>
              </a:pathLst>
            </a:custGeom>
            <a:noFill/>
            <a:ln w="6350">
              <a:solidFill>
                <a:srgbClr val="2C4E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Result Picture</a:t>
            </a:r>
            <a:endParaRPr lang="zh-CN" altLang="en-US" dirty="0"/>
          </a:p>
        </p:txBody>
      </p:sp>
      <p:sp>
        <p:nvSpPr>
          <p:cNvPr id="3" name="文本占位符 2"/>
          <p:cNvSpPr>
            <a:spLocks noGrp="1"/>
          </p:cNvSpPr>
          <p:nvPr>
            <p:ph type="body" sz="quarter" idx="11"/>
          </p:nvPr>
        </p:nvSpPr>
        <p:spPr/>
        <p:txBody>
          <a:bodyPr/>
          <a:lstStyle/>
          <a:p>
            <a:r>
              <a:rPr lang="zh-CN" altLang="en-US" dirty="0" smtClean="0"/>
              <a:t>成果照片</a:t>
            </a:r>
            <a:endParaRPr lang="zh-CN" altLang="en-US" dirty="0"/>
          </a:p>
        </p:txBody>
      </p:sp>
      <p:pic>
        <p:nvPicPr>
          <p:cNvPr id="10" name="图片 9"/>
          <p:cNvPicPr>
            <a:picLocks noChangeAspect="1"/>
          </p:cNvPicPr>
          <p:nvPr/>
        </p:nvPicPr>
        <p:blipFill>
          <a:blip r:embed="rId1" cstate="print"/>
          <a:stretch>
            <a:fillRect/>
          </a:stretch>
        </p:blipFill>
        <p:spPr>
          <a:xfrm>
            <a:off x="464400" y="1357200"/>
            <a:ext cx="5432007" cy="3011685"/>
          </a:xfrm>
          <a:prstGeom prst="rect">
            <a:avLst/>
          </a:prstGeom>
        </p:spPr>
      </p:pic>
      <p:pic>
        <p:nvPicPr>
          <p:cNvPr id="12" name="图片 11"/>
          <p:cNvPicPr/>
          <p:nvPr/>
        </p:nvPicPr>
        <p:blipFill>
          <a:blip r:embed="rId2" cstate="print"/>
          <a:stretch>
            <a:fillRect/>
          </a:stretch>
        </p:blipFill>
        <p:spPr>
          <a:xfrm>
            <a:off x="464400" y="4478226"/>
            <a:ext cx="2645893" cy="1771200"/>
          </a:xfrm>
          <a:prstGeom prst="rect">
            <a:avLst/>
          </a:prstGeom>
        </p:spPr>
      </p:pic>
      <p:pic>
        <p:nvPicPr>
          <p:cNvPr id="14" name="图片 13"/>
          <p:cNvPicPr>
            <a:picLocks noChangeAspect="1"/>
          </p:cNvPicPr>
          <p:nvPr/>
        </p:nvPicPr>
        <p:blipFill>
          <a:blip r:embed="rId3" cstate="print"/>
          <a:stretch>
            <a:fillRect/>
          </a:stretch>
        </p:blipFill>
        <p:spPr>
          <a:xfrm>
            <a:off x="3250514" y="4480293"/>
            <a:ext cx="2645893" cy="1767993"/>
          </a:xfrm>
          <a:prstGeom prst="rect">
            <a:avLst/>
          </a:prstGeom>
        </p:spPr>
      </p:pic>
      <p:pic>
        <p:nvPicPr>
          <p:cNvPr id="16" name="图片 15"/>
          <p:cNvPicPr>
            <a:picLocks noChangeAspect="1"/>
          </p:cNvPicPr>
          <p:nvPr/>
        </p:nvPicPr>
        <p:blipFill>
          <a:blip r:embed="rId4" cstate="print"/>
          <a:stretch>
            <a:fillRect/>
          </a:stretch>
        </p:blipFill>
        <p:spPr>
          <a:xfrm>
            <a:off x="6033610" y="4474196"/>
            <a:ext cx="2645893" cy="1774090"/>
          </a:xfrm>
          <a:prstGeom prst="rect">
            <a:avLst/>
          </a:prstGeom>
        </p:spPr>
      </p:pic>
      <p:pic>
        <p:nvPicPr>
          <p:cNvPr id="19" name="图片 18"/>
          <p:cNvPicPr>
            <a:picLocks noChangeAspect="1"/>
          </p:cNvPicPr>
          <p:nvPr/>
        </p:nvPicPr>
        <p:blipFill>
          <a:blip r:embed="rId5" cstate="print"/>
          <a:stretch>
            <a:fillRect/>
          </a:stretch>
        </p:blipFill>
        <p:spPr>
          <a:xfrm>
            <a:off x="6033610" y="1351103"/>
            <a:ext cx="2645893" cy="301778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71575" y="285750"/>
            <a:ext cx="8600850" cy="6286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p>
        </p:txBody>
      </p:sp>
      <p:sp>
        <p:nvSpPr>
          <p:cNvPr id="4" name="矩形 3"/>
          <p:cNvSpPr/>
          <p:nvPr/>
        </p:nvSpPr>
        <p:spPr>
          <a:xfrm>
            <a:off x="3151579" y="2923734"/>
            <a:ext cx="2840842" cy="1010533"/>
          </a:xfrm>
          <a:prstGeom prst="rect">
            <a:avLst/>
          </a:prstGeom>
        </p:spPr>
        <p:txBody>
          <a:bodyPr wrap="none">
            <a:spAutoFit/>
          </a:bodyPr>
          <a:lstStyle/>
          <a:p>
            <a:pPr algn="ctr">
              <a:lnSpc>
                <a:spcPct val="120000"/>
              </a:lnSpc>
            </a:pPr>
            <a:r>
              <a:rPr lang="en-US" altLang="zh-CN" sz="5400" dirty="0" smtClean="0">
                <a:solidFill>
                  <a:schemeClr val="bg1"/>
                </a:solidFill>
                <a:latin typeface="+mn-ea"/>
              </a:rPr>
              <a:t>THANKS</a:t>
            </a:r>
            <a:endParaRPr lang="zh-CN" altLang="en-US" sz="5400" dirty="0">
              <a:solidFill>
                <a:schemeClr val="bg1"/>
              </a:solidFill>
              <a:latin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7" name="文本框 6"/>
          <p:cNvSpPr txBox="1"/>
          <p:nvPr/>
        </p:nvSpPr>
        <p:spPr>
          <a:xfrm>
            <a:off x="1316355" y="1464310"/>
            <a:ext cx="6230620" cy="645160"/>
          </a:xfrm>
          <a:prstGeom prst="rect">
            <a:avLst/>
          </a:prstGeom>
          <a:noFill/>
        </p:spPr>
        <p:txBody>
          <a:bodyPr wrap="square" rtlCol="0">
            <a:spAutoFit/>
          </a:bodyPr>
          <a:p>
            <a:r>
              <a:rPr lang="zh-CN" altLang="en-US"/>
              <a:t>该篇论文提出了一种混合的基于帕累托的人工蜂群算法（</a:t>
            </a:r>
            <a:r>
              <a:rPr lang="en-US" altLang="zh-CN"/>
              <a:t>HABC</a:t>
            </a:r>
            <a:r>
              <a:rPr lang="zh-CN" altLang="en-US"/>
              <a:t>）以用来解决多目标的柔性车间调度问题。</a:t>
            </a:r>
            <a:endParaRPr lang="zh-CN" altLang="en-US"/>
          </a:p>
        </p:txBody>
      </p:sp>
      <p:sp>
        <p:nvSpPr>
          <p:cNvPr id="8" name="文本框 7"/>
          <p:cNvSpPr txBox="1"/>
          <p:nvPr/>
        </p:nvSpPr>
        <p:spPr>
          <a:xfrm>
            <a:off x="1490980" y="2440305"/>
            <a:ext cx="5370195" cy="922020"/>
          </a:xfrm>
          <a:prstGeom prst="rect">
            <a:avLst/>
          </a:prstGeom>
          <a:noFill/>
        </p:spPr>
        <p:txBody>
          <a:bodyPr wrap="square" rtlCol="0">
            <a:spAutoFit/>
          </a:bodyPr>
          <a:p>
            <a:r>
              <a:rPr lang="zh-CN" altLang="en-US"/>
              <a:t>该算法的提出是结合了外部帕累托档案集和人工蜂群算法（</a:t>
            </a:r>
            <a:r>
              <a:rPr lang="en-US" altLang="zh-CN"/>
              <a:t>ABC</a:t>
            </a:r>
            <a:r>
              <a:rPr lang="zh-CN" altLang="en-US"/>
              <a:t>）以用来解决多目标的柔性车间调度问题。</a:t>
            </a:r>
            <a:endParaRPr lang="en-US" altLang="zh-CN"/>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9" name="矩形 8"/>
          <p:cNvSpPr/>
          <p:nvPr/>
        </p:nvSpPr>
        <p:spPr>
          <a:xfrm>
            <a:off x="2863840" y="6186279"/>
            <a:ext cx="3416321" cy="369332"/>
          </a:xfrm>
          <a:prstGeom prst="rect">
            <a:avLst/>
          </a:prstGeom>
        </p:spPr>
        <p:txBody>
          <a:bodyPr wrap="none">
            <a:spAutoFit/>
          </a:bodyPr>
          <a:lstStyle/>
          <a:p>
            <a:pPr algn="ctr"/>
            <a:r>
              <a:rPr lang="zh-CN" altLang="en-US" dirty="0" smtClean="0">
                <a:solidFill>
                  <a:schemeClr val="tx1">
                    <a:lumMod val="85000"/>
                    <a:lumOff val="15000"/>
                  </a:schemeClr>
                </a:solidFill>
              </a:rPr>
              <a:t>用一段引用说明论文讲的是什么</a:t>
            </a:r>
            <a:endParaRPr lang="zh-CN" altLang="en-US" dirty="0">
              <a:solidFill>
                <a:schemeClr val="tx1">
                  <a:lumMod val="85000"/>
                  <a:lumOff val="15000"/>
                </a:schemeClr>
              </a:solidFill>
            </a:endParaRPr>
          </a:p>
        </p:txBody>
      </p:sp>
      <p:sp>
        <p:nvSpPr>
          <p:cNvPr id="4" name="文本框 3"/>
          <p:cNvSpPr txBox="1"/>
          <p:nvPr/>
        </p:nvSpPr>
        <p:spPr>
          <a:xfrm>
            <a:off x="490855" y="1359535"/>
            <a:ext cx="4090035" cy="368300"/>
          </a:xfrm>
          <a:prstGeom prst="rect">
            <a:avLst/>
          </a:prstGeom>
          <a:noFill/>
        </p:spPr>
        <p:txBody>
          <a:bodyPr wrap="square" rtlCol="0">
            <a:spAutoFit/>
          </a:bodyPr>
          <a:p>
            <a:r>
              <a:rPr lang="zh-CN" altLang="en-US"/>
              <a:t>柔性车间调度问题一些前提约束条件</a:t>
            </a:r>
            <a:endParaRPr lang="zh-CN" altLang="en-US"/>
          </a:p>
        </p:txBody>
      </p:sp>
      <p:sp>
        <p:nvSpPr>
          <p:cNvPr id="5" name="文本框 4"/>
          <p:cNvSpPr txBox="1"/>
          <p:nvPr/>
        </p:nvSpPr>
        <p:spPr>
          <a:xfrm>
            <a:off x="866140" y="204152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6" name="文本框 5"/>
          <p:cNvSpPr txBox="1"/>
          <p:nvPr/>
        </p:nvSpPr>
        <p:spPr>
          <a:xfrm>
            <a:off x="1456690" y="2103120"/>
            <a:ext cx="6637020" cy="337185"/>
          </a:xfrm>
          <a:prstGeom prst="rect">
            <a:avLst/>
          </a:prstGeom>
          <a:noFill/>
        </p:spPr>
        <p:txBody>
          <a:bodyPr wrap="square" rtlCol="0">
            <a:spAutoFit/>
          </a:bodyPr>
          <a:p>
            <a:r>
              <a:rPr lang="zh-CN" altLang="en-US" sz="1600"/>
              <a:t>每一个工作都有预定义数量的操作，且每个操作都是确定的序列</a:t>
            </a:r>
            <a:endParaRPr lang="zh-CN" altLang="en-US" sz="1600"/>
          </a:p>
        </p:txBody>
      </p:sp>
      <p:sp>
        <p:nvSpPr>
          <p:cNvPr id="10" name="文本框 9"/>
          <p:cNvSpPr txBox="1"/>
          <p:nvPr/>
        </p:nvSpPr>
        <p:spPr>
          <a:xfrm>
            <a:off x="866140" y="251777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1" name="文本框 10"/>
          <p:cNvSpPr txBox="1"/>
          <p:nvPr/>
        </p:nvSpPr>
        <p:spPr>
          <a:xfrm>
            <a:off x="1362710" y="2609215"/>
            <a:ext cx="5508625" cy="368300"/>
          </a:xfrm>
          <a:prstGeom prst="rect">
            <a:avLst/>
          </a:prstGeom>
          <a:noFill/>
        </p:spPr>
        <p:txBody>
          <a:bodyPr wrap="square" rtlCol="0">
            <a:spAutoFit/>
          </a:bodyPr>
          <a:p>
            <a:r>
              <a:rPr lang="zh-CN" altLang="en-US"/>
              <a:t>不</a:t>
            </a:r>
            <a:r>
              <a:rPr lang="zh-CN" altLang="en-US" sz="1600"/>
              <a:t>需要准备时间</a:t>
            </a:r>
            <a:endParaRPr lang="zh-CN" altLang="en-US" sz="1600"/>
          </a:p>
        </p:txBody>
      </p:sp>
      <p:sp>
        <p:nvSpPr>
          <p:cNvPr id="15" name="文本框 14"/>
          <p:cNvSpPr txBox="1"/>
          <p:nvPr/>
        </p:nvSpPr>
        <p:spPr>
          <a:xfrm>
            <a:off x="866140" y="3244850"/>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6" name="文本框 15"/>
          <p:cNvSpPr txBox="1"/>
          <p:nvPr/>
        </p:nvSpPr>
        <p:spPr>
          <a:xfrm>
            <a:off x="1362710" y="3136900"/>
            <a:ext cx="6043295" cy="583565"/>
          </a:xfrm>
          <a:prstGeom prst="rect">
            <a:avLst/>
          </a:prstGeom>
          <a:noFill/>
        </p:spPr>
        <p:txBody>
          <a:bodyPr wrap="square" rtlCol="0">
            <a:spAutoFit/>
          </a:bodyPr>
          <a:p>
            <a:r>
              <a:rPr lang="zh-CN" altLang="en-US" sz="1600"/>
              <a:t>每个机器在给定时间只能处理一个操作，每个工作在给定时间内只能在一台机器上处理</a:t>
            </a:r>
            <a:endParaRPr lang="zh-CN" altLang="en-US" sz="1600"/>
          </a:p>
        </p:txBody>
      </p:sp>
      <p:sp>
        <p:nvSpPr>
          <p:cNvPr id="18" name="文本框 17"/>
          <p:cNvSpPr txBox="1"/>
          <p:nvPr/>
        </p:nvSpPr>
        <p:spPr>
          <a:xfrm>
            <a:off x="866775" y="3890645"/>
            <a:ext cx="353060" cy="368300"/>
          </a:xfrm>
          <a:prstGeom prst="rect">
            <a:avLst/>
          </a:prstGeom>
          <a:noFill/>
        </p:spPr>
        <p:txBody>
          <a:bodyPr wrap="squar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9" name="文本框 18"/>
          <p:cNvSpPr txBox="1"/>
          <p:nvPr/>
        </p:nvSpPr>
        <p:spPr>
          <a:xfrm>
            <a:off x="1363345" y="3890645"/>
            <a:ext cx="4974590" cy="368300"/>
          </a:xfrm>
          <a:prstGeom prst="rect">
            <a:avLst/>
          </a:prstGeom>
          <a:noFill/>
        </p:spPr>
        <p:txBody>
          <a:bodyPr wrap="square" rtlCol="0">
            <a:spAutoFit/>
          </a:bodyPr>
          <a:p>
            <a:r>
              <a:rPr lang="zh-CN" altLang="en-US"/>
              <a:t>每</a:t>
            </a:r>
            <a:r>
              <a:rPr lang="zh-CN" altLang="en-US" sz="1600"/>
              <a:t>台机器只有处理完上一个操作才能处理下一个</a:t>
            </a:r>
            <a:endParaRPr lang="zh-CN" altLang="en-US" sz="1600"/>
          </a:p>
        </p:txBody>
      </p:sp>
      <p:sp>
        <p:nvSpPr>
          <p:cNvPr id="20" name="文本框 19"/>
          <p:cNvSpPr txBox="1"/>
          <p:nvPr/>
        </p:nvSpPr>
        <p:spPr>
          <a:xfrm>
            <a:off x="866775" y="440118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21" name="文本框 20"/>
          <p:cNvSpPr txBox="1"/>
          <p:nvPr/>
        </p:nvSpPr>
        <p:spPr>
          <a:xfrm>
            <a:off x="1363345" y="4393565"/>
            <a:ext cx="4938395" cy="337185"/>
          </a:xfrm>
          <a:prstGeom prst="rect">
            <a:avLst/>
          </a:prstGeom>
          <a:noFill/>
        </p:spPr>
        <p:txBody>
          <a:bodyPr wrap="square" rtlCol="0">
            <a:spAutoFit/>
          </a:bodyPr>
          <a:p>
            <a:r>
              <a:rPr lang="zh-CN" altLang="en-US" sz="1600"/>
              <a:t>每个操作都可以在候选机器集中的任何一个上执行</a:t>
            </a:r>
            <a:endParaRPr lang="zh-CN" altLang="en-US" sz="1600"/>
          </a:p>
        </p:txBody>
      </p:sp>
      <p:sp>
        <p:nvSpPr>
          <p:cNvPr id="23" name="矩形标注 22"/>
          <p:cNvSpPr/>
          <p:nvPr/>
        </p:nvSpPr>
        <p:spPr>
          <a:xfrm>
            <a:off x="5873115" y="3975735"/>
            <a:ext cx="2057400" cy="538480"/>
          </a:xfrm>
          <a:prstGeom prst="wedgeRect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文本框 23"/>
          <p:cNvSpPr txBox="1"/>
          <p:nvPr/>
        </p:nvSpPr>
        <p:spPr>
          <a:xfrm>
            <a:off x="5936615" y="3975735"/>
            <a:ext cx="1929765" cy="460375"/>
          </a:xfrm>
          <a:prstGeom prst="rect">
            <a:avLst/>
          </a:prstGeom>
          <a:noFill/>
        </p:spPr>
        <p:txBody>
          <a:bodyPr wrap="square" rtlCol="0">
            <a:spAutoFit/>
          </a:bodyPr>
          <a:p>
            <a:r>
              <a:rPr lang="zh-CN" altLang="en-US" sz="1200">
                <a:latin typeface="仿宋" panose="02010609060101010101" charset="-122"/>
                <a:ea typeface="仿宋" panose="02010609060101010101" charset="-122"/>
              </a:rPr>
              <a:t>经典车间调度问题只能在一台机器上执行</a:t>
            </a:r>
            <a:endParaRPr lang="zh-CN" altLang="en-US" sz="1200">
              <a:latin typeface="仿宋" panose="02010609060101010101" charset="-122"/>
              <a:ea typeface="仿宋" panose="02010609060101010101" charset="-122"/>
            </a:endParaRPr>
          </a:p>
        </p:txBody>
      </p:sp>
      <p:sp>
        <p:nvSpPr>
          <p:cNvPr id="25" name="文本框 24"/>
          <p:cNvSpPr txBox="1"/>
          <p:nvPr/>
        </p:nvSpPr>
        <p:spPr>
          <a:xfrm>
            <a:off x="866775" y="492950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26" name="文本框 25"/>
          <p:cNvSpPr txBox="1"/>
          <p:nvPr/>
        </p:nvSpPr>
        <p:spPr>
          <a:xfrm>
            <a:off x="1362710" y="4929505"/>
            <a:ext cx="5845175" cy="337185"/>
          </a:xfrm>
          <a:prstGeom prst="rect">
            <a:avLst/>
          </a:prstGeom>
          <a:noFill/>
        </p:spPr>
        <p:txBody>
          <a:bodyPr wrap="square" rtlCol="0">
            <a:spAutoFit/>
          </a:bodyPr>
          <a:p>
            <a:r>
              <a:rPr lang="zh-CN" altLang="en-US" sz="1600"/>
              <a:t>给定了操作</a:t>
            </a:r>
            <a:r>
              <a:rPr lang="en-US" altLang="zh-CN" sz="1600"/>
              <a:t>Oij</a:t>
            </a:r>
            <a:r>
              <a:rPr lang="zh-CN" altLang="en-US" sz="1600"/>
              <a:t>和机器</a:t>
            </a:r>
            <a:r>
              <a:rPr lang="en-US" altLang="zh-CN" sz="1600"/>
              <a:t>Mk</a:t>
            </a:r>
            <a:r>
              <a:rPr lang="zh-CN" altLang="en-US" sz="1600"/>
              <a:t>之后，操作处理时间</a:t>
            </a:r>
            <a:r>
              <a:rPr lang="en-US" altLang="zh-CN" sz="1600"/>
              <a:t>Pijk</a:t>
            </a:r>
            <a:r>
              <a:rPr lang="zh-CN" altLang="en-US" sz="1600"/>
              <a:t>也就确定了</a:t>
            </a:r>
            <a:endParaRPr lang="zh-CN" altLang="en-US" sz="160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10" name="文本框 9"/>
          <p:cNvSpPr txBox="1"/>
          <p:nvPr/>
        </p:nvSpPr>
        <p:spPr>
          <a:xfrm>
            <a:off x="480060" y="1254760"/>
            <a:ext cx="2929255" cy="368300"/>
          </a:xfrm>
          <a:prstGeom prst="rect">
            <a:avLst/>
          </a:prstGeom>
          <a:noFill/>
        </p:spPr>
        <p:txBody>
          <a:bodyPr wrap="square" rtlCol="0">
            <a:spAutoFit/>
          </a:bodyPr>
          <a:p>
            <a:r>
              <a:rPr lang="zh-CN" altLang="en-US"/>
              <a:t>符号说明：</a:t>
            </a:r>
            <a:endParaRPr lang="zh-CN" altLang="en-US"/>
          </a:p>
        </p:txBody>
      </p:sp>
      <p:sp>
        <p:nvSpPr>
          <p:cNvPr id="11" name="文本框 10"/>
          <p:cNvSpPr txBox="1"/>
          <p:nvPr/>
        </p:nvSpPr>
        <p:spPr>
          <a:xfrm>
            <a:off x="1191260" y="198310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2" name="文本框 11"/>
          <p:cNvSpPr txBox="1"/>
          <p:nvPr/>
        </p:nvSpPr>
        <p:spPr>
          <a:xfrm>
            <a:off x="1735455" y="2021840"/>
            <a:ext cx="3498215" cy="337185"/>
          </a:xfrm>
          <a:prstGeom prst="rect">
            <a:avLst/>
          </a:prstGeom>
          <a:noFill/>
        </p:spPr>
        <p:txBody>
          <a:bodyPr wrap="square" rtlCol="0">
            <a:spAutoFit/>
          </a:bodyPr>
          <a:p>
            <a:r>
              <a:rPr lang="en-US" altLang="zh-CN" sz="1600"/>
              <a:t>C</a:t>
            </a:r>
            <a:r>
              <a:rPr lang="en-US" altLang="zh-CN" sz="1600" baseline="-25000">
                <a:solidFill>
                  <a:schemeClr val="tx1"/>
                </a:solidFill>
                <a:uFillTx/>
              </a:rPr>
              <a:t>i</a:t>
            </a:r>
            <a:r>
              <a:rPr lang="en-US" altLang="zh-CN" sz="1600"/>
              <a:t>:</a:t>
            </a:r>
            <a:r>
              <a:rPr lang="zh-CN" altLang="en-US" sz="1600"/>
              <a:t>工作</a:t>
            </a:r>
            <a:r>
              <a:rPr lang="en-US" altLang="zh-CN" sz="1600"/>
              <a:t>J</a:t>
            </a:r>
            <a:r>
              <a:rPr lang="en-US" altLang="zh-CN" sz="1600" baseline="-25000">
                <a:solidFill>
                  <a:schemeClr val="tx1"/>
                </a:solidFill>
                <a:uFillTx/>
              </a:rPr>
              <a:t>i</a:t>
            </a:r>
            <a:r>
              <a:rPr lang="zh-CN" altLang="en-US" sz="1600"/>
              <a:t>的完成日期</a:t>
            </a:r>
            <a:endParaRPr lang="zh-CN" altLang="en-US" sz="1600"/>
          </a:p>
        </p:txBody>
      </p:sp>
      <p:sp>
        <p:nvSpPr>
          <p:cNvPr id="13" name="文本框 12"/>
          <p:cNvSpPr txBox="1"/>
          <p:nvPr/>
        </p:nvSpPr>
        <p:spPr>
          <a:xfrm>
            <a:off x="1191260" y="262191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4" name="文本框 13"/>
          <p:cNvSpPr txBox="1"/>
          <p:nvPr/>
        </p:nvSpPr>
        <p:spPr>
          <a:xfrm>
            <a:off x="1735455" y="2621915"/>
            <a:ext cx="2510790" cy="337185"/>
          </a:xfrm>
          <a:prstGeom prst="rect">
            <a:avLst/>
          </a:prstGeom>
          <a:noFill/>
        </p:spPr>
        <p:txBody>
          <a:bodyPr wrap="square" rtlCol="0">
            <a:spAutoFit/>
          </a:bodyPr>
          <a:p>
            <a:r>
              <a:rPr lang="en-US" altLang="zh-CN" sz="1600"/>
              <a:t>W</a:t>
            </a:r>
            <a:r>
              <a:rPr lang="en-US" altLang="zh-CN" sz="1600" baseline="-25000">
                <a:solidFill>
                  <a:schemeClr val="tx1"/>
                </a:solidFill>
                <a:uFillTx/>
              </a:rPr>
              <a:t>k</a:t>
            </a:r>
            <a:r>
              <a:rPr lang="en-US" altLang="zh-CN" sz="1600"/>
              <a:t>:</a:t>
            </a:r>
            <a:r>
              <a:rPr lang="zh-CN" altLang="en-US" sz="1600"/>
              <a:t>机器</a:t>
            </a:r>
            <a:r>
              <a:rPr lang="en-US" altLang="zh-CN" sz="1600"/>
              <a:t>M</a:t>
            </a:r>
            <a:r>
              <a:rPr lang="en-US" altLang="zh-CN" sz="1600" baseline="-25000">
                <a:solidFill>
                  <a:schemeClr val="tx1"/>
                </a:solidFill>
                <a:uFillTx/>
              </a:rPr>
              <a:t>k</a:t>
            </a:r>
            <a:r>
              <a:rPr lang="zh-CN" altLang="en-US" sz="1600"/>
              <a:t>的总工作量</a:t>
            </a:r>
            <a:endParaRPr lang="zh-CN" altLang="en-US" sz="1600"/>
          </a:p>
        </p:txBody>
      </p:sp>
      <p:sp>
        <p:nvSpPr>
          <p:cNvPr id="15" name="文本框 14"/>
          <p:cNvSpPr txBox="1"/>
          <p:nvPr/>
        </p:nvSpPr>
        <p:spPr>
          <a:xfrm>
            <a:off x="1191260" y="314388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6" name="文本框 15"/>
          <p:cNvSpPr txBox="1"/>
          <p:nvPr/>
        </p:nvSpPr>
        <p:spPr>
          <a:xfrm>
            <a:off x="1735455" y="3143885"/>
            <a:ext cx="4777105" cy="337185"/>
          </a:xfrm>
          <a:prstGeom prst="rect">
            <a:avLst/>
          </a:prstGeom>
          <a:noFill/>
        </p:spPr>
        <p:txBody>
          <a:bodyPr wrap="square" rtlCol="0">
            <a:spAutoFit/>
          </a:bodyPr>
          <a:p>
            <a:r>
              <a:rPr lang="en-US" altLang="zh-CN" sz="1600"/>
              <a:t>p</a:t>
            </a:r>
            <a:r>
              <a:rPr lang="en-US" altLang="zh-CN" sz="1600" baseline="-25000">
                <a:solidFill>
                  <a:schemeClr val="tx1"/>
                </a:solidFill>
                <a:uFillTx/>
              </a:rPr>
              <a:t>ijk</a:t>
            </a:r>
            <a:r>
              <a:rPr lang="zh-CN" altLang="en-US" sz="1600"/>
              <a:t>：操作</a:t>
            </a:r>
            <a:r>
              <a:rPr lang="en-US" altLang="zh-CN" sz="1600"/>
              <a:t>O</a:t>
            </a:r>
            <a:r>
              <a:rPr lang="en-US" altLang="zh-CN" sz="1600" baseline="-25000">
                <a:solidFill>
                  <a:schemeClr val="tx1"/>
                </a:solidFill>
                <a:uFillTx/>
              </a:rPr>
              <a:t>ij</a:t>
            </a:r>
            <a:r>
              <a:rPr lang="zh-CN" altLang="en-US" sz="1600"/>
              <a:t>在机器</a:t>
            </a:r>
            <a:r>
              <a:rPr lang="en-US" altLang="zh-CN" sz="1600"/>
              <a:t>M</a:t>
            </a:r>
            <a:r>
              <a:rPr lang="en-US" altLang="zh-CN" sz="1600" baseline="-25000">
                <a:solidFill>
                  <a:schemeClr val="tx1"/>
                </a:solidFill>
                <a:uFillTx/>
              </a:rPr>
              <a:t>k</a:t>
            </a:r>
            <a:r>
              <a:rPr lang="zh-CN" altLang="en-US" sz="1600"/>
              <a:t>上的处理时间</a:t>
            </a:r>
            <a:endParaRPr lang="zh-CN" altLang="en-US" sz="1600"/>
          </a:p>
        </p:txBody>
      </p:sp>
      <p:sp>
        <p:nvSpPr>
          <p:cNvPr id="17" name="文本框 16"/>
          <p:cNvSpPr txBox="1"/>
          <p:nvPr/>
        </p:nvSpPr>
        <p:spPr>
          <a:xfrm>
            <a:off x="480060" y="3928110"/>
            <a:ext cx="2813050" cy="368300"/>
          </a:xfrm>
          <a:prstGeom prst="rect">
            <a:avLst/>
          </a:prstGeom>
          <a:noFill/>
        </p:spPr>
        <p:txBody>
          <a:bodyPr wrap="square" rtlCol="0">
            <a:spAutoFit/>
          </a:bodyPr>
          <a:p>
            <a:r>
              <a:rPr lang="zh-CN" altLang="en-US"/>
              <a:t>三个目标：</a:t>
            </a:r>
            <a:endParaRPr lang="zh-CN" altLang="en-US"/>
          </a:p>
        </p:txBody>
      </p:sp>
      <p:sp>
        <p:nvSpPr>
          <p:cNvPr id="18" name="文本框 17"/>
          <p:cNvSpPr txBox="1"/>
          <p:nvPr/>
        </p:nvSpPr>
        <p:spPr>
          <a:xfrm>
            <a:off x="1191260" y="4436110"/>
            <a:ext cx="342265" cy="368300"/>
          </a:xfrm>
          <a:prstGeom prst="rect">
            <a:avLst/>
          </a:prstGeom>
          <a:noFill/>
        </p:spPr>
        <p:txBody>
          <a:bodyPr wrap="squar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19" name="文本框 18"/>
          <p:cNvSpPr txBox="1"/>
          <p:nvPr/>
        </p:nvSpPr>
        <p:spPr>
          <a:xfrm>
            <a:off x="1648460" y="4436110"/>
            <a:ext cx="3672840" cy="337185"/>
          </a:xfrm>
          <a:prstGeom prst="rect">
            <a:avLst/>
          </a:prstGeom>
          <a:noFill/>
        </p:spPr>
        <p:txBody>
          <a:bodyPr wrap="square" rtlCol="0">
            <a:spAutoFit/>
          </a:bodyPr>
          <a:p>
            <a:r>
              <a:rPr lang="zh-CN" altLang="en-US" sz="1600"/>
              <a:t>最大完成时间的最小化</a:t>
            </a:r>
            <a:endParaRPr lang="zh-CN" altLang="en-US" sz="1600"/>
          </a:p>
        </p:txBody>
      </p:sp>
      <p:sp>
        <p:nvSpPr>
          <p:cNvPr id="20" name="文本框 19"/>
          <p:cNvSpPr txBox="1"/>
          <p:nvPr/>
        </p:nvSpPr>
        <p:spPr>
          <a:xfrm>
            <a:off x="1191260" y="5051425"/>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21" name="文本框 20"/>
          <p:cNvSpPr txBox="1"/>
          <p:nvPr/>
        </p:nvSpPr>
        <p:spPr>
          <a:xfrm>
            <a:off x="1677035" y="5020945"/>
            <a:ext cx="3463925" cy="337185"/>
          </a:xfrm>
          <a:prstGeom prst="rect">
            <a:avLst/>
          </a:prstGeom>
          <a:noFill/>
        </p:spPr>
        <p:txBody>
          <a:bodyPr wrap="square" rtlCol="0">
            <a:spAutoFit/>
          </a:bodyPr>
          <a:p>
            <a:r>
              <a:rPr lang="zh-CN" altLang="en-US" sz="1600"/>
              <a:t>总工作量的最小化</a:t>
            </a:r>
            <a:endParaRPr lang="zh-CN" altLang="en-US" sz="1600"/>
          </a:p>
        </p:txBody>
      </p:sp>
      <p:sp>
        <p:nvSpPr>
          <p:cNvPr id="22" name="文本框 21"/>
          <p:cNvSpPr txBox="1"/>
          <p:nvPr/>
        </p:nvSpPr>
        <p:spPr>
          <a:xfrm>
            <a:off x="1191260" y="5656580"/>
            <a:ext cx="353695" cy="368300"/>
          </a:xfrm>
          <a:prstGeom prst="rect">
            <a:avLst/>
          </a:prstGeom>
          <a:noFill/>
        </p:spPr>
        <p:txBody>
          <a:bodyPr wrap="none" rtlCol="0" anchor="t">
            <a:spAutoFit/>
          </a:bodyPr>
          <a:p>
            <a:r>
              <a:rPr lang="zh-CN" altLang="en-US">
                <a:sym typeface="Wingdings" panose="05000000000000000000" charset="0"/>
              </a:rPr>
              <a:t></a:t>
            </a:r>
            <a:endParaRPr lang="zh-CN" altLang="en-US">
              <a:sym typeface="Wingdings" panose="05000000000000000000" charset="0"/>
            </a:endParaRPr>
          </a:p>
        </p:txBody>
      </p:sp>
      <p:sp>
        <p:nvSpPr>
          <p:cNvPr id="23" name="文本框 22"/>
          <p:cNvSpPr txBox="1"/>
          <p:nvPr/>
        </p:nvSpPr>
        <p:spPr>
          <a:xfrm>
            <a:off x="1805305" y="5625465"/>
            <a:ext cx="3405505" cy="337185"/>
          </a:xfrm>
          <a:prstGeom prst="rect">
            <a:avLst/>
          </a:prstGeom>
          <a:noFill/>
        </p:spPr>
        <p:txBody>
          <a:bodyPr wrap="square" rtlCol="0">
            <a:spAutoFit/>
          </a:bodyPr>
          <a:p>
            <a:r>
              <a:rPr lang="zh-CN" altLang="en-US" sz="1600"/>
              <a:t>关键机器工作量的最小化</a:t>
            </a:r>
            <a:endParaRPr lang="zh-CN" altLang="en-US" sz="1600"/>
          </a:p>
        </p:txBody>
      </p:sp>
      <p:pic>
        <p:nvPicPr>
          <p:cNvPr id="24" name="图片 23"/>
          <p:cNvPicPr>
            <a:picLocks noChangeAspect="1"/>
          </p:cNvPicPr>
          <p:nvPr/>
        </p:nvPicPr>
        <p:blipFill>
          <a:blip r:embed="rId1"/>
          <a:stretch>
            <a:fillRect/>
          </a:stretch>
        </p:blipFill>
        <p:spPr>
          <a:xfrm>
            <a:off x="5080000" y="4436110"/>
            <a:ext cx="1657350" cy="295275"/>
          </a:xfrm>
          <a:prstGeom prst="rect">
            <a:avLst/>
          </a:prstGeom>
        </p:spPr>
      </p:pic>
      <p:pic>
        <p:nvPicPr>
          <p:cNvPr id="25" name="图片 24"/>
          <p:cNvPicPr>
            <a:picLocks noChangeAspect="1"/>
          </p:cNvPicPr>
          <p:nvPr/>
        </p:nvPicPr>
        <p:blipFill>
          <a:blip r:embed="rId2"/>
          <a:stretch>
            <a:fillRect/>
          </a:stretch>
        </p:blipFill>
        <p:spPr>
          <a:xfrm>
            <a:off x="5140960" y="5020945"/>
            <a:ext cx="1000125" cy="342900"/>
          </a:xfrm>
          <a:prstGeom prst="rect">
            <a:avLst/>
          </a:prstGeom>
        </p:spPr>
      </p:pic>
      <p:pic>
        <p:nvPicPr>
          <p:cNvPr id="26" name="图片 25"/>
          <p:cNvPicPr>
            <a:picLocks noChangeAspect="1"/>
          </p:cNvPicPr>
          <p:nvPr/>
        </p:nvPicPr>
        <p:blipFill>
          <a:blip r:embed="rId3"/>
          <a:stretch>
            <a:fillRect/>
          </a:stretch>
        </p:blipFill>
        <p:spPr>
          <a:xfrm>
            <a:off x="5140960" y="5625465"/>
            <a:ext cx="1819275" cy="29527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What is this?</a:t>
            </a:r>
            <a:endParaRPr lang="zh-CN" altLang="en-US" dirty="0"/>
          </a:p>
        </p:txBody>
      </p:sp>
      <p:sp>
        <p:nvSpPr>
          <p:cNvPr id="3" name="文本占位符 2"/>
          <p:cNvSpPr>
            <a:spLocks noGrp="1"/>
          </p:cNvSpPr>
          <p:nvPr>
            <p:ph type="body" sz="quarter" idx="11"/>
          </p:nvPr>
        </p:nvSpPr>
        <p:spPr/>
        <p:txBody>
          <a:bodyPr/>
          <a:lstStyle/>
          <a:p>
            <a:r>
              <a:rPr lang="zh-CN" altLang="en-US" dirty="0"/>
              <a:t>是</a:t>
            </a:r>
            <a:r>
              <a:rPr lang="zh-CN" altLang="en-US" dirty="0" smtClean="0"/>
              <a:t>什么</a:t>
            </a:r>
            <a:r>
              <a:rPr lang="zh-CN" altLang="en-US" dirty="0"/>
              <a:t>？</a:t>
            </a:r>
            <a:endParaRPr lang="zh-CN" altLang="en-US" dirty="0"/>
          </a:p>
        </p:txBody>
      </p:sp>
      <p:sp>
        <p:nvSpPr>
          <p:cNvPr id="4" name="文本框 3"/>
          <p:cNvSpPr txBox="1"/>
          <p:nvPr/>
        </p:nvSpPr>
        <p:spPr>
          <a:xfrm>
            <a:off x="828675" y="1196975"/>
            <a:ext cx="4869815" cy="368300"/>
          </a:xfrm>
          <a:prstGeom prst="rect">
            <a:avLst/>
          </a:prstGeom>
          <a:noFill/>
        </p:spPr>
        <p:txBody>
          <a:bodyPr wrap="square" rtlCol="0">
            <a:spAutoFit/>
          </a:bodyPr>
          <a:p>
            <a:r>
              <a:rPr lang="zh-CN" altLang="en-US"/>
              <a:t>人工蜂群算法</a:t>
            </a:r>
            <a:r>
              <a:rPr lang="en-US" altLang="zh-CN"/>
              <a:t>(基于群智能的全局优化算法)</a:t>
            </a:r>
            <a:endParaRPr lang="en-US" altLang="zh-CN"/>
          </a:p>
        </p:txBody>
      </p:sp>
      <p:sp>
        <p:nvSpPr>
          <p:cNvPr id="5" name="文本框 4"/>
          <p:cNvSpPr txBox="1"/>
          <p:nvPr/>
        </p:nvSpPr>
        <p:spPr>
          <a:xfrm flipH="1">
            <a:off x="828675" y="1936750"/>
            <a:ext cx="366395" cy="368300"/>
          </a:xfrm>
          <a:prstGeom prst="rect">
            <a:avLst/>
          </a:prstGeom>
          <a:noFill/>
        </p:spPr>
        <p:txBody>
          <a:bodyPr wrap="square" rtlCol="0" anchor="t">
            <a:spAutoFit/>
          </a:bodyPr>
          <a:p>
            <a:r>
              <a:rPr lang="zh-CN" altLang="en-US">
                <a:latin typeface="Calibri" panose="020F0502020204030204" charset="0"/>
              </a:rPr>
              <a:t>①</a:t>
            </a:r>
            <a:endParaRPr lang="zh-CN" altLang="en-US">
              <a:latin typeface="Calibri" panose="020F0502020204030204" charset="0"/>
            </a:endParaRPr>
          </a:p>
        </p:txBody>
      </p:sp>
      <p:sp>
        <p:nvSpPr>
          <p:cNvPr id="6" name="文本框 5"/>
          <p:cNvSpPr txBox="1"/>
          <p:nvPr/>
        </p:nvSpPr>
        <p:spPr>
          <a:xfrm>
            <a:off x="1432560" y="1936750"/>
            <a:ext cx="2790190" cy="337185"/>
          </a:xfrm>
          <a:prstGeom prst="rect">
            <a:avLst/>
          </a:prstGeom>
          <a:noFill/>
        </p:spPr>
        <p:txBody>
          <a:bodyPr wrap="square" rtlCol="0">
            <a:spAutoFit/>
          </a:bodyPr>
          <a:p>
            <a:r>
              <a:rPr lang="zh-CN" altLang="en-US" sz="1600"/>
              <a:t>提出者：Karaboga</a:t>
            </a:r>
            <a:endParaRPr lang="zh-CN" altLang="en-US" sz="1600"/>
          </a:p>
        </p:txBody>
      </p:sp>
      <p:sp>
        <p:nvSpPr>
          <p:cNvPr id="9" name="文本框 8"/>
          <p:cNvSpPr txBox="1"/>
          <p:nvPr/>
        </p:nvSpPr>
        <p:spPr>
          <a:xfrm>
            <a:off x="828675" y="2576195"/>
            <a:ext cx="411480" cy="368300"/>
          </a:xfrm>
          <a:prstGeom prst="rect">
            <a:avLst/>
          </a:prstGeom>
          <a:noFill/>
        </p:spPr>
        <p:txBody>
          <a:bodyPr wrap="none" rtlCol="0" anchor="t">
            <a:spAutoFit/>
          </a:bodyPr>
          <a:p>
            <a:r>
              <a:rPr lang="zh-CN" altLang="en-US">
                <a:latin typeface="Calibri" panose="020F0502020204030204" charset="0"/>
              </a:rPr>
              <a:t>②</a:t>
            </a:r>
            <a:endParaRPr lang="zh-CN" altLang="en-US">
              <a:latin typeface="Calibri" panose="020F0502020204030204" charset="0"/>
            </a:endParaRPr>
          </a:p>
        </p:txBody>
      </p:sp>
      <p:sp>
        <p:nvSpPr>
          <p:cNvPr id="10" name="文本框 9"/>
          <p:cNvSpPr txBox="1"/>
          <p:nvPr/>
        </p:nvSpPr>
        <p:spPr>
          <a:xfrm>
            <a:off x="1431925" y="2471420"/>
            <a:ext cx="5476240" cy="337185"/>
          </a:xfrm>
          <a:prstGeom prst="rect">
            <a:avLst/>
          </a:prstGeom>
          <a:noFill/>
        </p:spPr>
        <p:txBody>
          <a:bodyPr wrap="square" rtlCol="0">
            <a:spAutoFit/>
          </a:bodyPr>
          <a:p>
            <a:r>
              <a:rPr lang="zh-CN" altLang="en-US" sz="1600"/>
              <a:t>算法组成部分：觅食的人工蜜蜂和食物来源</a:t>
            </a:r>
            <a:endParaRPr lang="zh-CN" altLang="en-US" sz="1600"/>
          </a:p>
        </p:txBody>
      </p:sp>
      <p:sp>
        <p:nvSpPr>
          <p:cNvPr id="12" name="文本框 11"/>
          <p:cNvSpPr txBox="1"/>
          <p:nvPr/>
        </p:nvSpPr>
        <p:spPr>
          <a:xfrm>
            <a:off x="1642110" y="2944495"/>
            <a:ext cx="5859780" cy="2306955"/>
          </a:xfrm>
          <a:prstGeom prst="rect">
            <a:avLst/>
          </a:prstGeom>
          <a:noFill/>
        </p:spPr>
        <p:txBody>
          <a:bodyPr wrap="square" rtlCol="0">
            <a:spAutoFit/>
          </a:bodyPr>
          <a:p>
            <a:r>
              <a:rPr lang="zh-CN" altLang="en-US" sz="1600"/>
              <a:t>食物源的位置：可能解</a:t>
            </a:r>
            <a:endParaRPr lang="zh-CN" altLang="en-US" sz="1600"/>
          </a:p>
          <a:p>
            <a:r>
              <a:rPr lang="zh-CN" altLang="en-US" sz="1600">
                <a:sym typeface="+mn-ea"/>
              </a:rPr>
              <a:t>食物源的蜂蜜量：解的质量或者适合度</a:t>
            </a:r>
            <a:endParaRPr lang="zh-CN" altLang="en-US" sz="1600">
              <a:sym typeface="+mn-ea"/>
            </a:endParaRPr>
          </a:p>
          <a:p>
            <a:r>
              <a:rPr lang="zh-CN" altLang="en-US" sz="1600">
                <a:sym typeface="+mn-ea"/>
              </a:rPr>
              <a:t>雇佣蜂：正在对食物源资源进行开发的蜂</a:t>
            </a:r>
            <a:endParaRPr lang="zh-CN" altLang="en-US" sz="1600">
              <a:sym typeface="+mn-ea"/>
            </a:endParaRPr>
          </a:p>
          <a:p>
            <a:r>
              <a:rPr lang="zh-CN" altLang="en-US" sz="1600">
                <a:uFillTx/>
                <a:sym typeface="+mn-ea"/>
              </a:rPr>
              <a:t>旁观蜂：在蜂箱中等待做出食物来源决定的蜂</a:t>
            </a:r>
            <a:endParaRPr lang="zh-CN" altLang="en-US" sz="1600">
              <a:uFillTx/>
              <a:sym typeface="+mn-ea"/>
            </a:endParaRPr>
          </a:p>
          <a:p>
            <a:r>
              <a:rPr lang="zh-CN" altLang="en-US" sz="1600">
                <a:uFillTx/>
                <a:sym typeface="+mn-ea"/>
              </a:rPr>
              <a:t>侦查蜂：搜索蜂巢附近的新食物的源的蜂</a:t>
            </a:r>
            <a:endParaRPr lang="zh-CN" altLang="en-US" sz="1600">
              <a:solidFill>
                <a:schemeClr val="tx1"/>
              </a:solidFill>
              <a:uFillTx/>
            </a:endParaRPr>
          </a:p>
          <a:p>
            <a:endParaRPr lang="zh-CN" altLang="en-US" sz="1600">
              <a:solidFill>
                <a:schemeClr val="tx1"/>
              </a:solidFill>
              <a:uFillTx/>
            </a:endParaRPr>
          </a:p>
          <a:p>
            <a:endParaRPr lang="zh-CN" altLang="en-US" sz="1600"/>
          </a:p>
          <a:p>
            <a:endParaRPr lang="zh-CN" altLang="en-US" sz="1600"/>
          </a:p>
          <a:p>
            <a:endParaRPr lang="zh-CN" altLang="en-US" sz="1600"/>
          </a:p>
        </p:txBody>
      </p:sp>
      <p:sp>
        <p:nvSpPr>
          <p:cNvPr id="17" name="文本框 16"/>
          <p:cNvSpPr txBox="1"/>
          <p:nvPr/>
        </p:nvSpPr>
        <p:spPr>
          <a:xfrm>
            <a:off x="805815" y="4469765"/>
            <a:ext cx="411480" cy="368300"/>
          </a:xfrm>
          <a:prstGeom prst="rect">
            <a:avLst/>
          </a:prstGeom>
          <a:noFill/>
        </p:spPr>
        <p:txBody>
          <a:bodyPr wrap="square" rtlCol="0" anchor="t">
            <a:spAutoFit/>
          </a:bodyPr>
          <a:p>
            <a:r>
              <a:rPr lang="zh-CN" altLang="en-US">
                <a:latin typeface="Calibri" panose="020F0502020204030204" charset="0"/>
              </a:rPr>
              <a:t>③</a:t>
            </a:r>
            <a:endParaRPr lang="zh-CN" altLang="en-US">
              <a:latin typeface="Calibri" panose="020F0502020204030204" charset="0"/>
            </a:endParaRPr>
          </a:p>
        </p:txBody>
      </p:sp>
      <p:sp>
        <p:nvSpPr>
          <p:cNvPr id="18" name="文本框 17"/>
          <p:cNvSpPr txBox="1"/>
          <p:nvPr/>
        </p:nvSpPr>
        <p:spPr>
          <a:xfrm>
            <a:off x="1341120" y="4469765"/>
            <a:ext cx="2881630" cy="337185"/>
          </a:xfrm>
          <a:prstGeom prst="rect">
            <a:avLst/>
          </a:prstGeom>
          <a:noFill/>
        </p:spPr>
        <p:txBody>
          <a:bodyPr wrap="square" rtlCol="0">
            <a:spAutoFit/>
          </a:bodyPr>
          <a:p>
            <a:r>
              <a:rPr lang="zh-CN" altLang="en-US" sz="1600"/>
              <a:t>算法主要步骤</a:t>
            </a:r>
            <a:endParaRPr lang="zh-CN" altLang="en-US" sz="1600"/>
          </a:p>
        </p:txBody>
      </p:sp>
      <p:sp>
        <p:nvSpPr>
          <p:cNvPr id="19" name="文本框 18"/>
          <p:cNvSpPr txBox="1"/>
          <p:nvPr/>
        </p:nvSpPr>
        <p:spPr>
          <a:xfrm>
            <a:off x="1572895" y="4838065"/>
            <a:ext cx="5823585" cy="1568450"/>
          </a:xfrm>
          <a:prstGeom prst="rect">
            <a:avLst/>
          </a:prstGeom>
          <a:noFill/>
        </p:spPr>
        <p:txBody>
          <a:bodyPr wrap="square" rtlCol="0">
            <a:spAutoFit/>
          </a:bodyPr>
          <a:p>
            <a:r>
              <a:rPr lang="zh-CN" altLang="en-US" sz="1600"/>
              <a:t>步骤</a:t>
            </a:r>
            <a:r>
              <a:rPr lang="en-US" altLang="zh-CN" sz="1600"/>
              <a:t>1</a:t>
            </a:r>
            <a:r>
              <a:rPr lang="zh-CN" altLang="en-US" sz="1600"/>
              <a:t>：初始化种群</a:t>
            </a:r>
            <a:endParaRPr lang="zh-CN" altLang="en-US" sz="1600"/>
          </a:p>
          <a:p>
            <a:r>
              <a:rPr lang="zh-CN" altLang="en-US" sz="1600"/>
              <a:t>步骤</a:t>
            </a:r>
            <a:r>
              <a:rPr lang="en-US" altLang="zh-CN" sz="1600"/>
              <a:t>2</a:t>
            </a:r>
            <a:r>
              <a:rPr lang="zh-CN" altLang="en-US" sz="1600"/>
              <a:t>：如果到了终止条件则停止否则执行步骤</a:t>
            </a:r>
            <a:r>
              <a:rPr lang="en-US" altLang="zh-CN" sz="1600"/>
              <a:t>3-6</a:t>
            </a:r>
            <a:endParaRPr lang="en-US" altLang="zh-CN" sz="1600"/>
          </a:p>
          <a:p>
            <a:r>
              <a:rPr lang="zh-CN" altLang="en-US" sz="1600"/>
              <a:t>步骤</a:t>
            </a:r>
            <a:r>
              <a:rPr lang="en-US" altLang="zh-CN" sz="1600"/>
              <a:t>3</a:t>
            </a:r>
            <a:r>
              <a:rPr lang="zh-CN" altLang="en-US" sz="1600"/>
              <a:t>：让雇佣蜂到他们的食物源上</a:t>
            </a:r>
            <a:endParaRPr lang="zh-CN" altLang="en-US" sz="1600"/>
          </a:p>
          <a:p>
            <a:r>
              <a:rPr lang="zh-CN" altLang="en-US" sz="1600"/>
              <a:t>步骤</a:t>
            </a:r>
            <a:r>
              <a:rPr lang="en-US" altLang="zh-CN" sz="1600"/>
              <a:t>4</a:t>
            </a:r>
            <a:r>
              <a:rPr lang="zh-CN" altLang="en-US" sz="1600"/>
              <a:t>：根据蜂蜜量将旁观蜂送到食物源上</a:t>
            </a:r>
            <a:endParaRPr lang="zh-CN" altLang="en-US" sz="1600"/>
          </a:p>
          <a:p>
            <a:r>
              <a:rPr lang="zh-CN" altLang="en-US" sz="1600"/>
              <a:t>步骤</a:t>
            </a:r>
            <a:r>
              <a:rPr lang="en-US" altLang="zh-CN" sz="1600"/>
              <a:t>5</a:t>
            </a:r>
            <a:r>
              <a:rPr lang="zh-CN" altLang="en-US" sz="1600"/>
              <a:t>：让侦查蜂去寻找新的食物源</a:t>
            </a:r>
            <a:endParaRPr lang="zh-CN" altLang="en-US" sz="1600"/>
          </a:p>
          <a:p>
            <a:r>
              <a:rPr lang="zh-CN" altLang="en-US" sz="1600"/>
              <a:t>步骤</a:t>
            </a:r>
            <a:r>
              <a:rPr lang="en-US" altLang="zh-CN" sz="1600"/>
              <a:t>6</a:t>
            </a:r>
            <a:r>
              <a:rPr lang="zh-CN" altLang="en-US" sz="1600"/>
              <a:t>：记录下来到目前为止最好的食物源</a:t>
            </a:r>
            <a:endParaRPr lang="zh-CN" altLang="en-US" sz="1600"/>
          </a:p>
        </p:txBody>
      </p:sp>
      <p:sp>
        <p:nvSpPr>
          <p:cNvPr id="20" name="矩形标注 19"/>
          <p:cNvSpPr/>
          <p:nvPr/>
        </p:nvSpPr>
        <p:spPr>
          <a:xfrm>
            <a:off x="6361430" y="1010920"/>
            <a:ext cx="1837055" cy="662305"/>
          </a:xfrm>
          <a:prstGeom prst="wedgeRect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6507480" y="1089660"/>
            <a:ext cx="1545590" cy="521970"/>
          </a:xfrm>
          <a:prstGeom prst="rect">
            <a:avLst/>
          </a:prstGeom>
          <a:noFill/>
        </p:spPr>
        <p:txBody>
          <a:bodyPr wrap="square" rtlCol="0">
            <a:spAutoFit/>
          </a:bodyPr>
          <a:p>
            <a:r>
              <a:rPr lang="zh-CN" altLang="en-US" sz="1400"/>
              <a:t>主要用于解决连续优化函数</a:t>
            </a:r>
            <a:endParaRPr lang="zh-CN" altLang="en-US" sz="140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561975" y="1151255"/>
            <a:ext cx="2301240" cy="39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p>
            <a:r>
              <a:rPr lang="zh-CN" altLang="en-US" sz="2000"/>
              <a:t>混合人工蜂群算法</a:t>
            </a:r>
            <a:endParaRPr lang="zh-CN" altLang="en-US" sz="2000"/>
          </a:p>
        </p:txBody>
      </p:sp>
      <p:sp>
        <p:nvSpPr>
          <p:cNvPr id="5" name="文本框 4"/>
          <p:cNvSpPr txBox="1"/>
          <p:nvPr/>
        </p:nvSpPr>
        <p:spPr>
          <a:xfrm>
            <a:off x="561975" y="1801495"/>
            <a:ext cx="2033905" cy="368300"/>
          </a:xfrm>
          <a:prstGeom prst="rect">
            <a:avLst/>
          </a:prstGeom>
          <a:noFill/>
        </p:spPr>
        <p:txBody>
          <a:bodyPr wrap="square" rtlCol="0">
            <a:spAutoFit/>
          </a:bodyPr>
          <a:p>
            <a:r>
              <a:rPr lang="zh-CN" altLang="en-US"/>
              <a:t>解的表示：</a:t>
            </a:r>
            <a:endParaRPr lang="zh-CN" altLang="en-US"/>
          </a:p>
        </p:txBody>
      </p:sp>
      <p:sp>
        <p:nvSpPr>
          <p:cNvPr id="6" name="文本框 5"/>
          <p:cNvSpPr txBox="1"/>
          <p:nvPr/>
        </p:nvSpPr>
        <p:spPr>
          <a:xfrm>
            <a:off x="1200785" y="2196465"/>
            <a:ext cx="3753485" cy="337185"/>
          </a:xfrm>
          <a:prstGeom prst="rect">
            <a:avLst/>
          </a:prstGeom>
          <a:noFill/>
        </p:spPr>
        <p:txBody>
          <a:bodyPr wrap="square" rtlCol="0">
            <a:spAutoFit/>
          </a:bodyPr>
          <a:p>
            <a:r>
              <a:rPr lang="zh-CN" altLang="en-US" sz="1600"/>
              <a:t>机器分配向量和操作调度向量组成</a:t>
            </a:r>
            <a:endParaRPr lang="zh-CN" altLang="en-US" sz="1600"/>
          </a:p>
        </p:txBody>
      </p:sp>
      <p:sp>
        <p:nvSpPr>
          <p:cNvPr id="7" name="文本框 6"/>
          <p:cNvSpPr txBox="1"/>
          <p:nvPr/>
        </p:nvSpPr>
        <p:spPr>
          <a:xfrm>
            <a:off x="584835" y="2742565"/>
            <a:ext cx="2068830" cy="368300"/>
          </a:xfrm>
          <a:prstGeom prst="rect">
            <a:avLst/>
          </a:prstGeom>
          <a:noFill/>
        </p:spPr>
        <p:txBody>
          <a:bodyPr wrap="square" rtlCol="0">
            <a:spAutoFit/>
          </a:bodyPr>
          <a:p>
            <a:r>
              <a:rPr lang="zh-CN" altLang="en-US"/>
              <a:t>雇佣蜂：</a:t>
            </a:r>
            <a:endParaRPr lang="zh-CN" altLang="en-US"/>
          </a:p>
        </p:txBody>
      </p:sp>
      <p:sp>
        <p:nvSpPr>
          <p:cNvPr id="13" name="文本框 12"/>
          <p:cNvSpPr txBox="1"/>
          <p:nvPr/>
        </p:nvSpPr>
        <p:spPr>
          <a:xfrm>
            <a:off x="1224280" y="3173095"/>
            <a:ext cx="6683375" cy="2306955"/>
          </a:xfrm>
          <a:prstGeom prst="rect">
            <a:avLst/>
          </a:prstGeom>
          <a:noFill/>
        </p:spPr>
        <p:txBody>
          <a:bodyPr wrap="square" rtlCol="0">
            <a:spAutoFit/>
          </a:bodyPr>
          <a:p>
            <a:r>
              <a:rPr lang="zh-CN" altLang="en-US" sz="1600">
                <a:solidFill>
                  <a:schemeClr val="tx1"/>
                </a:solidFill>
                <a:uFillTx/>
              </a:rPr>
              <a:t>雇佣蜂在食物来源进行局部搜索，使用了</a:t>
            </a:r>
            <a:r>
              <a:rPr lang="en-US" altLang="zh-CN" sz="1600">
                <a:solidFill>
                  <a:schemeClr val="tx1"/>
                </a:solidFill>
                <a:uFillTx/>
              </a:rPr>
              <a:t>2</a:t>
            </a:r>
            <a:r>
              <a:rPr lang="zh-CN" altLang="en-US" sz="1600">
                <a:solidFill>
                  <a:schemeClr val="tx1"/>
                </a:solidFill>
                <a:uFillTx/>
              </a:rPr>
              <a:t>种局部搜索算子：</a:t>
            </a:r>
            <a:endParaRPr lang="zh-CN" altLang="en-US" sz="1600">
              <a:solidFill>
                <a:schemeClr val="tx1"/>
              </a:solidFill>
              <a:uFillTx/>
            </a:endParaRPr>
          </a:p>
          <a:p>
            <a:r>
              <a:rPr lang="en-US" altLang="zh-CN" sz="1600">
                <a:solidFill>
                  <a:schemeClr val="tx1"/>
                </a:solidFill>
                <a:uFillTx/>
              </a:rPr>
              <a:t>1.机器分配组件中的局部搜索算子</a:t>
            </a:r>
            <a:endParaRPr lang="en-US" altLang="zh-CN" sz="1600">
              <a:solidFill>
                <a:schemeClr val="tx1"/>
              </a:solidFill>
              <a:uFillTx/>
            </a:endParaRPr>
          </a:p>
          <a:p>
            <a:r>
              <a:rPr lang="en-US" altLang="zh-CN" sz="1600">
                <a:solidFill>
                  <a:schemeClr val="tx1"/>
                </a:solidFill>
                <a:uFillTx/>
              </a:rPr>
              <a:t>1.1 机器分配组件中</a:t>
            </a:r>
            <a:r>
              <a:rPr lang="zh-CN" altLang="en-US" sz="1600">
                <a:solidFill>
                  <a:schemeClr val="tx1"/>
                </a:solidFill>
                <a:uFillTx/>
              </a:rPr>
              <a:t>随机或者是基于一些优先规则</a:t>
            </a:r>
            <a:r>
              <a:rPr lang="en-US" altLang="zh-CN" sz="1600">
                <a:solidFill>
                  <a:schemeClr val="tx1"/>
                </a:solidFill>
                <a:uFillTx/>
              </a:rPr>
              <a:t>选择一个位置。</a:t>
            </a:r>
            <a:endParaRPr lang="en-US" altLang="zh-CN" sz="1600">
              <a:solidFill>
                <a:schemeClr val="tx1"/>
              </a:solidFill>
              <a:uFillTx/>
            </a:endParaRPr>
          </a:p>
          <a:p>
            <a:r>
              <a:rPr lang="en-US" altLang="zh-CN" sz="1600">
                <a:solidFill>
                  <a:schemeClr val="tx1"/>
                </a:solidFill>
                <a:uFillTx/>
              </a:rPr>
              <a:t>1.2</a:t>
            </a:r>
            <a:r>
              <a:rPr lang="zh-CN" altLang="en-US" sz="1600">
                <a:solidFill>
                  <a:schemeClr val="tx1"/>
                </a:solidFill>
                <a:uFillTx/>
              </a:rPr>
              <a:t>分配另一台机器</a:t>
            </a:r>
            <a:endParaRPr lang="zh-CN" altLang="en-US" sz="1600">
              <a:solidFill>
                <a:schemeClr val="tx1"/>
              </a:solidFill>
              <a:uFillTx/>
            </a:endParaRPr>
          </a:p>
          <a:p>
            <a:r>
              <a:rPr lang="en-US" altLang="zh-CN" sz="1600">
                <a:solidFill>
                  <a:schemeClr val="tx1"/>
                </a:solidFill>
                <a:uFillTx/>
              </a:rPr>
              <a:t>1.3</a:t>
            </a:r>
            <a:r>
              <a:rPr lang="zh-CN" altLang="en-US" sz="1600">
                <a:solidFill>
                  <a:schemeClr val="tx1"/>
                </a:solidFill>
                <a:uFillTx/>
              </a:rPr>
              <a:t>更换所选位置的机器，产生新的机器分配组件</a:t>
            </a:r>
            <a:endParaRPr lang="zh-CN" altLang="en-US" sz="1600">
              <a:solidFill>
                <a:schemeClr val="tx1"/>
              </a:solidFill>
              <a:uFillTx/>
            </a:endParaRPr>
          </a:p>
          <a:p>
            <a:r>
              <a:rPr lang="en-US" altLang="zh-CN" sz="1600">
                <a:solidFill>
                  <a:schemeClr val="tx1"/>
                </a:solidFill>
                <a:uFillTx/>
              </a:rPr>
              <a:t>2.操作调度组件中的局部搜索算子</a:t>
            </a:r>
            <a:endParaRPr lang="en-US" altLang="zh-CN" sz="1600">
              <a:solidFill>
                <a:schemeClr val="tx1"/>
              </a:solidFill>
              <a:uFillTx/>
            </a:endParaRPr>
          </a:p>
          <a:p>
            <a:r>
              <a:rPr lang="zh-CN" altLang="en-US" sz="1600">
                <a:solidFill>
                  <a:schemeClr val="tx1"/>
                </a:solidFill>
                <a:uFillTx/>
              </a:rPr>
              <a:t>该算子使用的是插入和交换操作</a:t>
            </a:r>
            <a:endParaRPr lang="en-US" altLang="zh-CN" sz="1600">
              <a:solidFill>
                <a:schemeClr val="tx1"/>
              </a:solidFill>
              <a:uFillTx/>
            </a:endParaRPr>
          </a:p>
          <a:p>
            <a:r>
              <a:rPr lang="zh-CN" altLang="en-US" sz="1600">
                <a:solidFill>
                  <a:schemeClr val="tx1"/>
                </a:solidFill>
                <a:uFillTx/>
              </a:rPr>
              <a:t>执行了上述两种局部搜索之后将形成食物源，将其与旧的相比较并将较好的食物源保留在种群中。</a:t>
            </a:r>
            <a:endParaRPr lang="zh-CN" altLang="en-US" sz="1600">
              <a:solidFill>
                <a:schemeClr val="tx1"/>
              </a:solidFill>
              <a:uFillTx/>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smtClean="0"/>
              <a:t>Why do this</a:t>
            </a:r>
            <a:r>
              <a:rPr lang="zh-CN" altLang="en-US" dirty="0" smtClean="0"/>
              <a:t>？</a:t>
            </a:r>
            <a:endParaRPr lang="zh-CN" altLang="en-US" dirty="0"/>
          </a:p>
        </p:txBody>
      </p:sp>
      <p:sp>
        <p:nvSpPr>
          <p:cNvPr id="3" name="文本占位符 2"/>
          <p:cNvSpPr>
            <a:spLocks noGrp="1"/>
          </p:cNvSpPr>
          <p:nvPr>
            <p:ph type="body" sz="quarter" idx="11"/>
          </p:nvPr>
        </p:nvSpPr>
        <p:spPr/>
        <p:txBody>
          <a:bodyPr/>
          <a:lstStyle/>
          <a:p>
            <a:r>
              <a:rPr lang="zh-CN" altLang="en-US" dirty="0" smtClean="0"/>
              <a:t>为什么？</a:t>
            </a:r>
            <a:endParaRPr lang="zh-CN" altLang="en-US" dirty="0"/>
          </a:p>
        </p:txBody>
      </p:sp>
      <p:sp>
        <p:nvSpPr>
          <p:cNvPr id="4" name="文本框 3"/>
          <p:cNvSpPr txBox="1"/>
          <p:nvPr/>
        </p:nvSpPr>
        <p:spPr>
          <a:xfrm>
            <a:off x="561975" y="1151255"/>
            <a:ext cx="2301240" cy="39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p>
            <a:r>
              <a:rPr lang="zh-CN" altLang="en-US" sz="2000"/>
              <a:t>混合人工蜂群算法</a:t>
            </a:r>
            <a:endParaRPr lang="zh-CN" altLang="en-US" sz="2000"/>
          </a:p>
        </p:txBody>
      </p:sp>
      <p:sp>
        <p:nvSpPr>
          <p:cNvPr id="7" name="文本框 6"/>
          <p:cNvSpPr txBox="1"/>
          <p:nvPr/>
        </p:nvSpPr>
        <p:spPr>
          <a:xfrm>
            <a:off x="561975" y="1807210"/>
            <a:ext cx="2068830" cy="368300"/>
          </a:xfrm>
          <a:prstGeom prst="rect">
            <a:avLst/>
          </a:prstGeom>
          <a:noFill/>
        </p:spPr>
        <p:txBody>
          <a:bodyPr wrap="square" rtlCol="0">
            <a:spAutoFit/>
          </a:bodyPr>
          <a:p>
            <a:r>
              <a:rPr lang="zh-CN" altLang="en-US"/>
              <a:t>旁观蜂：</a:t>
            </a:r>
            <a:endParaRPr lang="zh-CN" altLang="en-US"/>
          </a:p>
        </p:txBody>
      </p:sp>
      <p:sp>
        <p:nvSpPr>
          <p:cNvPr id="13" name="文本框 12"/>
          <p:cNvSpPr txBox="1"/>
          <p:nvPr/>
        </p:nvSpPr>
        <p:spPr>
          <a:xfrm>
            <a:off x="1049655" y="2175510"/>
            <a:ext cx="6683375" cy="1076325"/>
          </a:xfrm>
          <a:prstGeom prst="rect">
            <a:avLst/>
          </a:prstGeom>
          <a:noFill/>
        </p:spPr>
        <p:txBody>
          <a:bodyPr wrap="square" rtlCol="0">
            <a:spAutoFit/>
          </a:bodyPr>
          <a:p>
            <a:r>
              <a:rPr lang="zh-CN" altLang="en-US" sz="1600">
                <a:solidFill>
                  <a:schemeClr val="tx1"/>
                </a:solidFill>
                <a:uFillTx/>
              </a:rPr>
              <a:t>传统的</a:t>
            </a:r>
            <a:r>
              <a:rPr lang="en-US" altLang="zh-CN" sz="1600">
                <a:solidFill>
                  <a:schemeClr val="tx1"/>
                </a:solidFill>
                <a:uFillTx/>
              </a:rPr>
              <a:t>ABC</a:t>
            </a:r>
            <a:r>
              <a:rPr lang="zh-CN" altLang="en-US" sz="1600">
                <a:solidFill>
                  <a:schemeClr val="tx1"/>
                </a:solidFill>
                <a:uFillTx/>
              </a:rPr>
              <a:t>算法中旁观蜂根据每个食物源的花蜜量的百分比来选择食物源，但是这样的话需要消耗大量的计算时间。</a:t>
            </a:r>
            <a:r>
              <a:rPr lang="en-US" altLang="zh-CN" sz="1600">
                <a:solidFill>
                  <a:schemeClr val="tx1"/>
                </a:solidFill>
                <a:uFillTx/>
              </a:rPr>
              <a:t>HABC</a:t>
            </a:r>
            <a:r>
              <a:rPr lang="zh-CN" altLang="en-US" sz="1600">
                <a:solidFill>
                  <a:schemeClr val="tx1"/>
                </a:solidFill>
                <a:uFillTx/>
              </a:rPr>
              <a:t>算法提出了大小为</a:t>
            </a:r>
            <a:r>
              <a:rPr lang="en-US" altLang="zh-CN" sz="1600">
                <a:solidFill>
                  <a:schemeClr val="tx1"/>
                </a:solidFill>
                <a:uFillTx/>
              </a:rPr>
              <a:t>3</a:t>
            </a:r>
            <a:r>
              <a:rPr lang="zh-CN" altLang="en-US" sz="1600">
                <a:solidFill>
                  <a:schemeClr val="tx1"/>
                </a:solidFill>
                <a:uFillTx/>
              </a:rPr>
              <a:t>的竞标赛选择方式。旁观蜂从中选择一个最好的并开始只本地搜索，此时会产生一个新的食物来源。同样的使用贪婪算法，记录下最好的食物来源。</a:t>
            </a:r>
            <a:endParaRPr lang="en-US" altLang="zh-CN" sz="1600">
              <a:solidFill>
                <a:schemeClr val="tx1"/>
              </a:solidFill>
              <a:uFillTx/>
            </a:endParaRPr>
          </a:p>
        </p:txBody>
      </p:sp>
      <p:sp>
        <p:nvSpPr>
          <p:cNvPr id="8" name="文本框 7"/>
          <p:cNvSpPr txBox="1"/>
          <p:nvPr/>
        </p:nvSpPr>
        <p:spPr>
          <a:xfrm>
            <a:off x="646430" y="3275330"/>
            <a:ext cx="4648200" cy="368300"/>
          </a:xfrm>
          <a:prstGeom prst="rect">
            <a:avLst/>
          </a:prstGeom>
          <a:noFill/>
        </p:spPr>
        <p:txBody>
          <a:bodyPr wrap="square" rtlCol="0">
            <a:spAutoFit/>
          </a:bodyPr>
          <a:p>
            <a:r>
              <a:rPr lang="zh-CN" altLang="en-US"/>
              <a:t>侦查蜂：</a:t>
            </a:r>
            <a:endParaRPr lang="zh-CN" altLang="en-US"/>
          </a:p>
        </p:txBody>
      </p:sp>
      <p:sp>
        <p:nvSpPr>
          <p:cNvPr id="9" name="文本框 8"/>
          <p:cNvSpPr txBox="1"/>
          <p:nvPr/>
        </p:nvSpPr>
        <p:spPr>
          <a:xfrm>
            <a:off x="1151255" y="3665220"/>
            <a:ext cx="6564630" cy="1322070"/>
          </a:xfrm>
          <a:prstGeom prst="rect">
            <a:avLst/>
          </a:prstGeom>
          <a:noFill/>
        </p:spPr>
        <p:txBody>
          <a:bodyPr wrap="square" rtlCol="0">
            <a:spAutoFit/>
          </a:bodyPr>
          <a:p>
            <a:r>
              <a:rPr lang="zh-CN" altLang="en-US" sz="1600"/>
              <a:t>传统的</a:t>
            </a:r>
            <a:r>
              <a:rPr lang="en-US" altLang="zh-CN" sz="1600"/>
              <a:t>ABC</a:t>
            </a:r>
            <a:r>
              <a:rPr lang="zh-CN" altLang="en-US" sz="1600"/>
              <a:t>算法中侦查蜂是进行随机搜索，这样虽然能增加种群多样性和避免局部极小值，但是同时也会降低搜索效率。因为在帕累托档案集中的食物来源通常比其他更好，所以可以选择在这些区域中进行搜索。</a:t>
            </a:r>
            <a:r>
              <a:rPr lang="en-US" altLang="zh-CN" sz="1600"/>
              <a:t>HABC</a:t>
            </a:r>
            <a:r>
              <a:rPr lang="zh-CN" altLang="en-US" sz="1600"/>
              <a:t>算法将侦查蜂分为</a:t>
            </a:r>
            <a:r>
              <a:rPr lang="en-US" altLang="zh-CN" sz="1600"/>
              <a:t>2</a:t>
            </a:r>
            <a:r>
              <a:rPr lang="zh-CN" altLang="en-US" sz="1600"/>
              <a:t>部分，一半的侦查蜂从外部帕累托档案集中随机选择一个解，而另一半的侦查蜂则在预定义的范围内随机进行搜索。</a:t>
            </a:r>
            <a:endParaRPr lang="zh-CN" altLang="en-US" sz="160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论文蓝">
      <a:dk1>
        <a:srgbClr val="000000"/>
      </a:dk1>
      <a:lt1>
        <a:srgbClr val="FFFFFF"/>
      </a:lt1>
      <a:dk2>
        <a:srgbClr val="44546A"/>
      </a:dk2>
      <a:lt2>
        <a:srgbClr val="E7E6E6"/>
      </a:lt2>
      <a:accent1>
        <a:srgbClr val="365FAA"/>
      </a:accent1>
      <a:accent2>
        <a:srgbClr val="4472C4"/>
      </a:accent2>
      <a:accent3>
        <a:srgbClr val="A5A5A5"/>
      </a:accent3>
      <a:accent4>
        <a:srgbClr val="FFC000"/>
      </a:accent4>
      <a:accent5>
        <a:srgbClr val="4472C4"/>
      </a:accent5>
      <a:accent6>
        <a:srgbClr val="70AD47"/>
      </a:accent6>
      <a:hlink>
        <a:srgbClr val="0563C1"/>
      </a:hlink>
      <a:folHlink>
        <a:srgbClr val="954F72"/>
      </a:folHlink>
    </a:clrScheme>
    <a:fontScheme name="论文">
      <a:majorFont>
        <a:latin typeface="微软雅黑"/>
        <a:ea typeface="微软雅黑"/>
        <a:cs typeface=""/>
      </a:majorFont>
      <a:minorFont>
        <a:latin typeface="微软雅黑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3056</Words>
  <Application>WPS 演示</Application>
  <PresentationFormat>全屏显示(4:3)</PresentationFormat>
  <Paragraphs>501</Paragraphs>
  <Slides>31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31</vt:i4>
      </vt:variant>
    </vt:vector>
  </HeadingPairs>
  <TitlesOfParts>
    <vt:vector size="43" baseType="lpstr">
      <vt:lpstr>Arial</vt:lpstr>
      <vt:lpstr>宋体</vt:lpstr>
      <vt:lpstr>Wingdings</vt:lpstr>
      <vt:lpstr>微软雅黑 Light</vt:lpstr>
      <vt:lpstr>黑体</vt:lpstr>
      <vt:lpstr>微软雅黑</vt:lpstr>
      <vt:lpstr>Arial Unicode MS</vt:lpstr>
      <vt:lpstr>Calibri</vt:lpstr>
      <vt:lpstr>微软雅黑 Light</vt:lpstr>
      <vt:lpstr>Wingdings</vt:lpstr>
      <vt:lpstr>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蒋金晟</dc:creator>
  <cp:lastModifiedBy>徐晓波</cp:lastModifiedBy>
  <cp:revision>455</cp:revision>
  <dcterms:created xsi:type="dcterms:W3CDTF">2015-11-20T05:54:00Z</dcterms:created>
  <dcterms:modified xsi:type="dcterms:W3CDTF">2020-10-09T14:35:21Z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2052-10.8.0.6253</vt:lpwstr>
  </property>
</Properties>
</file>

<file path=docProps/thumbnail.jpeg>
</file>